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76"/>
  </p:notesMasterIdLst>
  <p:sldIdLst>
    <p:sldId id="256" r:id="rId2"/>
    <p:sldId id="440" r:id="rId3"/>
    <p:sldId id="258" r:id="rId4"/>
    <p:sldId id="257" r:id="rId5"/>
    <p:sldId id="404" r:id="rId6"/>
    <p:sldId id="407" r:id="rId7"/>
    <p:sldId id="259" r:id="rId8"/>
    <p:sldId id="394" r:id="rId9"/>
    <p:sldId id="408" r:id="rId10"/>
    <p:sldId id="395" r:id="rId11"/>
    <p:sldId id="434" r:id="rId12"/>
    <p:sldId id="419" r:id="rId13"/>
    <p:sldId id="411" r:id="rId14"/>
    <p:sldId id="447" r:id="rId15"/>
    <p:sldId id="412" r:id="rId16"/>
    <p:sldId id="279" r:id="rId17"/>
    <p:sldId id="425" r:id="rId18"/>
    <p:sldId id="288" r:id="rId19"/>
    <p:sldId id="297" r:id="rId20"/>
    <p:sldId id="441" r:id="rId21"/>
    <p:sldId id="474" r:id="rId22"/>
    <p:sldId id="457" r:id="rId23"/>
    <p:sldId id="475" r:id="rId24"/>
    <p:sldId id="456" r:id="rId25"/>
    <p:sldId id="260" r:id="rId26"/>
    <p:sldId id="267" r:id="rId27"/>
    <p:sldId id="274" r:id="rId28"/>
    <p:sldId id="431" r:id="rId29"/>
    <p:sldId id="442" r:id="rId30"/>
    <p:sldId id="428" r:id="rId31"/>
    <p:sldId id="414" r:id="rId32"/>
    <p:sldId id="479" r:id="rId33"/>
    <p:sldId id="480" r:id="rId34"/>
    <p:sldId id="420" r:id="rId35"/>
    <p:sldId id="421" r:id="rId36"/>
    <p:sldId id="450" r:id="rId37"/>
    <p:sldId id="458" r:id="rId38"/>
    <p:sldId id="459" r:id="rId39"/>
    <p:sldId id="460" r:id="rId40"/>
    <p:sldId id="416" r:id="rId41"/>
    <p:sldId id="417" r:id="rId42"/>
    <p:sldId id="427" r:id="rId43"/>
    <p:sldId id="461" r:id="rId44"/>
    <p:sldId id="465" r:id="rId45"/>
    <p:sldId id="462" r:id="rId46"/>
    <p:sldId id="463" r:id="rId47"/>
    <p:sldId id="432" r:id="rId48"/>
    <p:sldId id="466" r:id="rId49"/>
    <p:sldId id="467" r:id="rId50"/>
    <p:sldId id="468" r:id="rId51"/>
    <p:sldId id="469" r:id="rId52"/>
    <p:sldId id="470" r:id="rId53"/>
    <p:sldId id="471" r:id="rId54"/>
    <p:sldId id="472" r:id="rId55"/>
    <p:sldId id="473" r:id="rId56"/>
    <p:sldId id="481" r:id="rId57"/>
    <p:sldId id="446" r:id="rId58"/>
    <p:sldId id="439" r:id="rId59"/>
    <p:sldId id="413" r:id="rId60"/>
    <p:sldId id="433" r:id="rId61"/>
    <p:sldId id="445" r:id="rId62"/>
    <p:sldId id="448" r:id="rId63"/>
    <p:sldId id="436" r:id="rId64"/>
    <p:sldId id="262" r:id="rId65"/>
    <p:sldId id="423" r:id="rId66"/>
    <p:sldId id="410" r:id="rId67"/>
    <p:sldId id="391" r:id="rId68"/>
    <p:sldId id="438" r:id="rId69"/>
    <p:sldId id="392" r:id="rId70"/>
    <p:sldId id="444" r:id="rId71"/>
    <p:sldId id="454" r:id="rId72"/>
    <p:sldId id="478" r:id="rId73"/>
    <p:sldId id="449" r:id="rId74"/>
    <p:sldId id="477"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84"/>
    <p:restoredTop sz="66993"/>
  </p:normalViewPr>
  <p:slideViewPr>
    <p:cSldViewPr snapToGrid="0" snapToObjects="1">
      <p:cViewPr varScale="1">
        <p:scale>
          <a:sx n="68" d="100"/>
          <a:sy n="68" d="100"/>
        </p:scale>
        <p:origin x="11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Sheet1!$A$2:$A$31</c:f>
              <c:numCache>
                <c:formatCode>General</c:formatCode>
                <c:ptCount val="30"/>
                <c:pt idx="0">
                  <c:v>10</c:v>
                </c:pt>
                <c:pt idx="1">
                  <c:v>12.596382252180483</c:v>
                </c:pt>
                <c:pt idx="2">
                  <c:v>11.051104056821137</c:v>
                </c:pt>
                <c:pt idx="3">
                  <c:v>12.717689700173404</c:v>
                </c:pt>
                <c:pt idx="4">
                  <c:v>11.389799128646775</c:v>
                </c:pt>
                <c:pt idx="5">
                  <c:v>12.103569099213882</c:v>
                </c:pt>
                <c:pt idx="6">
                  <c:v>15.209487397162942</c:v>
                </c:pt>
                <c:pt idx="7">
                  <c:v>15.458596140705033</c:v>
                </c:pt>
                <c:pt idx="8">
                  <c:v>12.838038661691506</c:v>
                </c:pt>
                <c:pt idx="9">
                  <c:v>14.188518227673898</c:v>
                </c:pt>
                <c:pt idx="10">
                  <c:v>11.024037242575037</c:v>
                </c:pt>
                <c:pt idx="11">
                  <c:v>10.617591366995914</c:v>
                </c:pt>
                <c:pt idx="12">
                  <c:v>8.2247805820437279</c:v>
                </c:pt>
                <c:pt idx="13">
                  <c:v>8.3977644375780507</c:v>
                </c:pt>
                <c:pt idx="14">
                  <c:v>9.06133912925754</c:v>
                </c:pt>
                <c:pt idx="15">
                  <c:v>11.87302927977658</c:v>
                </c:pt>
                <c:pt idx="16">
                  <c:v>13.341452415314336</c:v>
                </c:pt>
                <c:pt idx="17">
                  <c:v>18.908356939047369</c:v>
                </c:pt>
                <c:pt idx="18">
                  <c:v>21.407627098827799</c:v>
                </c:pt>
                <c:pt idx="19">
                  <c:v>18.838641266107153</c:v>
                </c:pt>
                <c:pt idx="20">
                  <c:v>16.649015364721446</c:v>
                </c:pt>
                <c:pt idx="21">
                  <c:v>23.743972876855942</c:v>
                </c:pt>
                <c:pt idx="22">
                  <c:v>26.578241484484042</c:v>
                </c:pt>
                <c:pt idx="23">
                  <c:v>21.201342689014783</c:v>
                </c:pt>
                <c:pt idx="24">
                  <c:v>20.452876079004312</c:v>
                </c:pt>
                <c:pt idx="25">
                  <c:v>21.728843049003991</c:v>
                </c:pt>
                <c:pt idx="26">
                  <c:v>21.629305871299337</c:v>
                </c:pt>
                <c:pt idx="27">
                  <c:v>21.741648260475753</c:v>
                </c:pt>
                <c:pt idx="28">
                  <c:v>25.833879245947088</c:v>
                </c:pt>
                <c:pt idx="29">
                  <c:v>17.352673517937426</c:v>
                </c:pt>
              </c:numCache>
            </c:numRef>
          </c:val>
          <c:smooth val="0"/>
          <c:extLst>
            <c:ext xmlns:c16="http://schemas.microsoft.com/office/drawing/2014/chart" uri="{C3380CC4-5D6E-409C-BE32-E72D297353CC}">
              <c16:uniqueId val="{00000000-05B2-ED49-9DC8-15B4753F50A7}"/>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Sheet1!$B$2:$B$31</c:f>
              <c:numCache>
                <c:formatCode>General</c:formatCode>
                <c:ptCount val="30"/>
                <c:pt idx="0">
                  <c:v>10</c:v>
                </c:pt>
                <c:pt idx="1">
                  <c:v>9.4449770489091254</c:v>
                </c:pt>
                <c:pt idx="2">
                  <c:v>13.88582474492126</c:v>
                </c:pt>
                <c:pt idx="3">
                  <c:v>14.619842313280257</c:v>
                </c:pt>
                <c:pt idx="4">
                  <c:v>14.316523745363501</c:v>
                </c:pt>
                <c:pt idx="5">
                  <c:v>14.130369072230865</c:v>
                </c:pt>
                <c:pt idx="6">
                  <c:v>16.268978470540475</c:v>
                </c:pt>
                <c:pt idx="7">
                  <c:v>11.93655444123219</c:v>
                </c:pt>
                <c:pt idx="8">
                  <c:v>10.786820552259259</c:v>
                </c:pt>
                <c:pt idx="9">
                  <c:v>10.440465606729802</c:v>
                </c:pt>
                <c:pt idx="10">
                  <c:v>11.378825857043143</c:v>
                </c:pt>
                <c:pt idx="11">
                  <c:v>6.5638269679236032</c:v>
                </c:pt>
                <c:pt idx="12">
                  <c:v>6.9663566663115883</c:v>
                </c:pt>
                <c:pt idx="13">
                  <c:v>6.4359316410563281</c:v>
                </c:pt>
                <c:pt idx="14">
                  <c:v>4.6413538922659221</c:v>
                </c:pt>
                <c:pt idx="15">
                  <c:v>4.2070117359459651</c:v>
                </c:pt>
                <c:pt idx="16">
                  <c:v>4.2382677433551237</c:v>
                </c:pt>
                <c:pt idx="17">
                  <c:v>3.7858750544227124</c:v>
                </c:pt>
                <c:pt idx="18">
                  <c:v>3.2528150494393331</c:v>
                </c:pt>
                <c:pt idx="19">
                  <c:v>1.9563931416399361</c:v>
                </c:pt>
                <c:pt idx="20">
                  <c:v>1.7997460650260093</c:v>
                </c:pt>
                <c:pt idx="21">
                  <c:v>2.013876826836273</c:v>
                </c:pt>
                <c:pt idx="22">
                  <c:v>2.4344133146236246</c:v>
                </c:pt>
                <c:pt idx="23">
                  <c:v>1.7655608479612122</c:v>
                </c:pt>
                <c:pt idx="24">
                  <c:v>2.1171320552481458</c:v>
                </c:pt>
                <c:pt idx="25">
                  <c:v>2.2466937143776313</c:v>
                </c:pt>
                <c:pt idx="26">
                  <c:v>2.0764251804549203</c:v>
                </c:pt>
                <c:pt idx="27">
                  <c:v>1.805332960213851</c:v>
                </c:pt>
                <c:pt idx="28">
                  <c:v>1.9405324566322242</c:v>
                </c:pt>
                <c:pt idx="29">
                  <c:v>1.1787950455994851</c:v>
                </c:pt>
              </c:numCache>
            </c:numRef>
          </c:val>
          <c:smooth val="0"/>
          <c:extLst>
            <c:ext xmlns:c16="http://schemas.microsoft.com/office/drawing/2014/chart" uri="{C3380CC4-5D6E-409C-BE32-E72D297353CC}">
              <c16:uniqueId val="{00000001-05B2-ED49-9DC8-15B4753F50A7}"/>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Sheet1!$C$2:$C$31</c:f>
              <c:numCache>
                <c:formatCode>General</c:formatCode>
                <c:ptCount val="30"/>
                <c:pt idx="0">
                  <c:v>10</c:v>
                </c:pt>
                <c:pt idx="1">
                  <c:v>12.716330622613883</c:v>
                </c:pt>
                <c:pt idx="2">
                  <c:v>10.384116964642994</c:v>
                </c:pt>
                <c:pt idx="3">
                  <c:v>8.6519844982071223</c:v>
                </c:pt>
                <c:pt idx="4">
                  <c:v>9.606000688067672</c:v>
                </c:pt>
                <c:pt idx="5">
                  <c:v>8.2706949840392241</c:v>
                </c:pt>
                <c:pt idx="6">
                  <c:v>8.819213193693157</c:v>
                </c:pt>
                <c:pt idx="7">
                  <c:v>5.7019982593718863</c:v>
                </c:pt>
                <c:pt idx="8">
                  <c:v>2.883254784349734</c:v>
                </c:pt>
                <c:pt idx="9">
                  <c:v>2.3279822713535854</c:v>
                </c:pt>
                <c:pt idx="10">
                  <c:v>2.8880447826640538</c:v>
                </c:pt>
                <c:pt idx="11">
                  <c:v>2.8634652599385744</c:v>
                </c:pt>
                <c:pt idx="12">
                  <c:v>3.2220059035663056</c:v>
                </c:pt>
                <c:pt idx="13">
                  <c:v>2.69194039011875</c:v>
                </c:pt>
                <c:pt idx="14">
                  <c:v>1.6092359229404352</c:v>
                </c:pt>
                <c:pt idx="15">
                  <c:v>1.585450137226001</c:v>
                </c:pt>
                <c:pt idx="16">
                  <c:v>1.3549195316426557</c:v>
                </c:pt>
                <c:pt idx="17">
                  <c:v>1.6893420840988538</c:v>
                </c:pt>
                <c:pt idx="18">
                  <c:v>2.382702485129689</c:v>
                </c:pt>
                <c:pt idx="19">
                  <c:v>2.9904470785301389</c:v>
                </c:pt>
                <c:pt idx="20">
                  <c:v>2.5853889525822948</c:v>
                </c:pt>
                <c:pt idx="21">
                  <c:v>2.1051709911114558</c:v>
                </c:pt>
                <c:pt idx="22">
                  <c:v>2.5156218149530178</c:v>
                </c:pt>
                <c:pt idx="23">
                  <c:v>2.3240465833197148</c:v>
                </c:pt>
                <c:pt idx="24">
                  <c:v>1.7647693775909901</c:v>
                </c:pt>
                <c:pt idx="25">
                  <c:v>1.8502665541066339</c:v>
                </c:pt>
                <c:pt idx="26">
                  <c:v>1.6123476476513265</c:v>
                </c:pt>
                <c:pt idx="27">
                  <c:v>1.3207920626648157</c:v>
                </c:pt>
                <c:pt idx="28">
                  <c:v>1.0645364827425265</c:v>
                </c:pt>
                <c:pt idx="29">
                  <c:v>1.2920533815441171</c:v>
                </c:pt>
              </c:numCache>
            </c:numRef>
          </c:val>
          <c:smooth val="0"/>
          <c:extLst>
            <c:ext xmlns:c16="http://schemas.microsoft.com/office/drawing/2014/chart" uri="{C3380CC4-5D6E-409C-BE32-E72D297353CC}">
              <c16:uniqueId val="{00000002-05B2-ED49-9DC8-15B4753F50A7}"/>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Sheet1!$D$2:$D$31</c:f>
              <c:numCache>
                <c:formatCode>General</c:formatCode>
                <c:ptCount val="30"/>
                <c:pt idx="0">
                  <c:v>10</c:v>
                </c:pt>
                <c:pt idx="1">
                  <c:v>8.1283192723036919</c:v>
                </c:pt>
                <c:pt idx="2">
                  <c:v>6.7575449752686518</c:v>
                </c:pt>
                <c:pt idx="3">
                  <c:v>6.9182254426364871</c:v>
                </c:pt>
                <c:pt idx="4">
                  <c:v>9.8965566425704203</c:v>
                </c:pt>
                <c:pt idx="5">
                  <c:v>12.264822507416776</c:v>
                </c:pt>
                <c:pt idx="6">
                  <c:v>18.011486350507425</c:v>
                </c:pt>
                <c:pt idx="7">
                  <c:v>18.314769790445208</c:v>
                </c:pt>
                <c:pt idx="8">
                  <c:v>18.924058959800231</c:v>
                </c:pt>
                <c:pt idx="9">
                  <c:v>24.318474851918939</c:v>
                </c:pt>
                <c:pt idx="10">
                  <c:v>22.775595916711389</c:v>
                </c:pt>
                <c:pt idx="11">
                  <c:v>18.432962399591496</c:v>
                </c:pt>
                <c:pt idx="12">
                  <c:v>17.484170064309488</c:v>
                </c:pt>
                <c:pt idx="13">
                  <c:v>13.581297332808129</c:v>
                </c:pt>
                <c:pt idx="14">
                  <c:v>14.799984873413758</c:v>
                </c:pt>
                <c:pt idx="15">
                  <c:v>14.264073647548907</c:v>
                </c:pt>
                <c:pt idx="16">
                  <c:v>12.741147915528227</c:v>
                </c:pt>
                <c:pt idx="17">
                  <c:v>12.796390387779716</c:v>
                </c:pt>
                <c:pt idx="18">
                  <c:v>12.179761450392576</c:v>
                </c:pt>
                <c:pt idx="19">
                  <c:v>13.289626133846772</c:v>
                </c:pt>
                <c:pt idx="20">
                  <c:v>14.651167776741666</c:v>
                </c:pt>
                <c:pt idx="21">
                  <c:v>15.842739614465197</c:v>
                </c:pt>
                <c:pt idx="22">
                  <c:v>14.209580494565321</c:v>
                </c:pt>
                <c:pt idx="23">
                  <c:v>15.744127431860992</c:v>
                </c:pt>
                <c:pt idx="24">
                  <c:v>16.540513375533173</c:v>
                </c:pt>
                <c:pt idx="25">
                  <c:v>18.58140614115251</c:v>
                </c:pt>
                <c:pt idx="26">
                  <c:v>23.441194750691782</c:v>
                </c:pt>
                <c:pt idx="27">
                  <c:v>9.9012139146960472</c:v>
                </c:pt>
                <c:pt idx="28">
                  <c:v>6.9418967999130645</c:v>
                </c:pt>
                <c:pt idx="29">
                  <c:v>3.0451714298077857</c:v>
                </c:pt>
              </c:numCache>
            </c:numRef>
          </c:val>
          <c:smooth val="0"/>
          <c:extLst>
            <c:ext xmlns:c16="http://schemas.microsoft.com/office/drawing/2014/chart" uri="{C3380CC4-5D6E-409C-BE32-E72D297353CC}">
              <c16:uniqueId val="{00000003-05B2-ED49-9DC8-15B4753F50A7}"/>
            </c:ext>
          </c:extLst>
        </c:ser>
        <c:ser>
          <c:idx val="4"/>
          <c:order val="4"/>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Sheet1!$E$2:$E$31</c:f>
              <c:numCache>
                <c:formatCode>General</c:formatCode>
                <c:ptCount val="30"/>
                <c:pt idx="0">
                  <c:v>10</c:v>
                </c:pt>
                <c:pt idx="1">
                  <c:v>11.451414103657683</c:v>
                </c:pt>
                <c:pt idx="2">
                  <c:v>13.100358013846293</c:v>
                </c:pt>
                <c:pt idx="3">
                  <c:v>11.920993053206452</c:v>
                </c:pt>
                <c:pt idx="4">
                  <c:v>12.731820791216105</c:v>
                </c:pt>
                <c:pt idx="5">
                  <c:v>12.444672298719587</c:v>
                </c:pt>
                <c:pt idx="6">
                  <c:v>11.997908765858625</c:v>
                </c:pt>
                <c:pt idx="7">
                  <c:v>11.403014442198872</c:v>
                </c:pt>
                <c:pt idx="8">
                  <c:v>10.125905215347318</c:v>
                </c:pt>
                <c:pt idx="9">
                  <c:v>10.710060167766667</c:v>
                </c:pt>
                <c:pt idx="10">
                  <c:v>12.551907135363185</c:v>
                </c:pt>
                <c:pt idx="11">
                  <c:v>14.226902514413798</c:v>
                </c:pt>
                <c:pt idx="12">
                  <c:v>16.886185878146062</c:v>
                </c:pt>
                <c:pt idx="13">
                  <c:v>21.577109677421934</c:v>
                </c:pt>
                <c:pt idx="14">
                  <c:v>24.066412959335008</c:v>
                </c:pt>
                <c:pt idx="15">
                  <c:v>25.91044600897014</c:v>
                </c:pt>
                <c:pt idx="16">
                  <c:v>27.037693794349998</c:v>
                </c:pt>
                <c:pt idx="17">
                  <c:v>24.75849833634566</c:v>
                </c:pt>
                <c:pt idx="18">
                  <c:v>25.394071265521571</c:v>
                </c:pt>
                <c:pt idx="19">
                  <c:v>23.432122088797282</c:v>
                </c:pt>
                <c:pt idx="20">
                  <c:v>28.396266686918509</c:v>
                </c:pt>
                <c:pt idx="21">
                  <c:v>33.945216014742748</c:v>
                </c:pt>
                <c:pt idx="22">
                  <c:v>35.943971820024672</c:v>
                </c:pt>
                <c:pt idx="23">
                  <c:v>28.94888407339656</c:v>
                </c:pt>
                <c:pt idx="24">
                  <c:v>26.766752917957202</c:v>
                </c:pt>
                <c:pt idx="25">
                  <c:v>22.92930380691816</c:v>
                </c:pt>
                <c:pt idx="26">
                  <c:v>19.330062423724673</c:v>
                </c:pt>
                <c:pt idx="27">
                  <c:v>17.116578261153805</c:v>
                </c:pt>
                <c:pt idx="28">
                  <c:v>15.197189957789679</c:v>
                </c:pt>
                <c:pt idx="29">
                  <c:v>17.316838944478565</c:v>
                </c:pt>
              </c:numCache>
            </c:numRef>
          </c:val>
          <c:smooth val="0"/>
          <c:extLst>
            <c:ext xmlns:c16="http://schemas.microsoft.com/office/drawing/2014/chart" uri="{C3380CC4-5D6E-409C-BE32-E72D297353CC}">
              <c16:uniqueId val="{00000004-05B2-ED49-9DC8-15B4753F50A7}"/>
            </c:ext>
          </c:extLst>
        </c:ser>
        <c:ser>
          <c:idx val="5"/>
          <c:order val="5"/>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Sheet1!$F$2:$F$31</c:f>
              <c:numCache>
                <c:formatCode>General</c:formatCode>
                <c:ptCount val="30"/>
                <c:pt idx="0">
                  <c:v>10</c:v>
                </c:pt>
                <c:pt idx="1">
                  <c:v>7.7928782431953181</c:v>
                </c:pt>
                <c:pt idx="2">
                  <c:v>7.0011914124113419</c:v>
                </c:pt>
                <c:pt idx="3">
                  <c:v>6.6677263672502924</c:v>
                </c:pt>
                <c:pt idx="4">
                  <c:v>6.4714656543305651</c:v>
                </c:pt>
                <c:pt idx="5">
                  <c:v>6.1680528537675414</c:v>
                </c:pt>
                <c:pt idx="6">
                  <c:v>4.5354486930842404</c:v>
                </c:pt>
                <c:pt idx="7">
                  <c:v>4.0504320190925531</c:v>
                </c:pt>
                <c:pt idx="8">
                  <c:v>4.0372303341719169</c:v>
                </c:pt>
                <c:pt idx="9">
                  <c:v>3.4487264134288131</c:v>
                </c:pt>
                <c:pt idx="10">
                  <c:v>3.6742581398101009</c:v>
                </c:pt>
                <c:pt idx="11">
                  <c:v>3.6726028435044591</c:v>
                </c:pt>
                <c:pt idx="12">
                  <c:v>3.8033137915088786</c:v>
                </c:pt>
                <c:pt idx="13">
                  <c:v>3.8081311663798347</c:v>
                </c:pt>
                <c:pt idx="14">
                  <c:v>3.1377504265299061</c:v>
                </c:pt>
                <c:pt idx="15">
                  <c:v>4.003448870746249</c:v>
                </c:pt>
                <c:pt idx="16">
                  <c:v>4.9448069212096168</c:v>
                </c:pt>
                <c:pt idx="17">
                  <c:v>6.5367978984041404</c:v>
                </c:pt>
                <c:pt idx="18">
                  <c:v>8.2332659902850658</c:v>
                </c:pt>
                <c:pt idx="19">
                  <c:v>9.89333239666915</c:v>
                </c:pt>
                <c:pt idx="20">
                  <c:v>12.571648917143914</c:v>
                </c:pt>
                <c:pt idx="21">
                  <c:v>9.9111757962219649</c:v>
                </c:pt>
                <c:pt idx="22">
                  <c:v>8.8229960049443878</c:v>
                </c:pt>
                <c:pt idx="23">
                  <c:v>7.9036094042593348</c:v>
                </c:pt>
                <c:pt idx="24">
                  <c:v>5.6501374818990566</c:v>
                </c:pt>
                <c:pt idx="25">
                  <c:v>5.1738761172708507</c:v>
                </c:pt>
                <c:pt idx="26">
                  <c:v>5.3661099920355095</c:v>
                </c:pt>
                <c:pt idx="27">
                  <c:v>4.7896500456600712</c:v>
                </c:pt>
                <c:pt idx="28">
                  <c:v>4.617410459108835</c:v>
                </c:pt>
                <c:pt idx="29">
                  <c:v>4.9190074867903482</c:v>
                </c:pt>
              </c:numCache>
            </c:numRef>
          </c:val>
          <c:smooth val="0"/>
          <c:extLst>
            <c:ext xmlns:c16="http://schemas.microsoft.com/office/drawing/2014/chart" uri="{C3380CC4-5D6E-409C-BE32-E72D297353CC}">
              <c16:uniqueId val="{00000005-05B2-ED49-9DC8-15B4753F50A7}"/>
            </c:ext>
          </c:extLst>
        </c:ser>
        <c:ser>
          <c:idx val="6"/>
          <c:order val="6"/>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Sheet1!$G$2:$G$31</c:f>
              <c:numCache>
                <c:formatCode>General</c:formatCode>
                <c:ptCount val="30"/>
                <c:pt idx="0">
                  <c:v>10</c:v>
                </c:pt>
                <c:pt idx="1">
                  <c:v>13.839169610019923</c:v>
                </c:pt>
                <c:pt idx="2">
                  <c:v>12.855866073737811</c:v>
                </c:pt>
                <c:pt idx="3">
                  <c:v>12.34252016237919</c:v>
                </c:pt>
                <c:pt idx="4">
                  <c:v>15.033005717395286</c:v>
                </c:pt>
                <c:pt idx="5">
                  <c:v>12.401419008113017</c:v>
                </c:pt>
                <c:pt idx="6">
                  <c:v>8.8556616629643958</c:v>
                </c:pt>
                <c:pt idx="7">
                  <c:v>6.1061982624190092</c:v>
                </c:pt>
                <c:pt idx="8">
                  <c:v>6.0803800708736473</c:v>
                </c:pt>
                <c:pt idx="9">
                  <c:v>5.4131642041072707</c:v>
                </c:pt>
                <c:pt idx="10">
                  <c:v>5.2912401299921124</c:v>
                </c:pt>
                <c:pt idx="11">
                  <c:v>5.2969163715629675</c:v>
                </c:pt>
                <c:pt idx="12">
                  <c:v>4.9602805430633312</c:v>
                </c:pt>
                <c:pt idx="13">
                  <c:v>3.0474698883884961</c:v>
                </c:pt>
                <c:pt idx="14">
                  <c:v>2.3225935806089248</c:v>
                </c:pt>
                <c:pt idx="15">
                  <c:v>3.0974869756310306</c:v>
                </c:pt>
                <c:pt idx="16">
                  <c:v>3.9237373532085469</c:v>
                </c:pt>
                <c:pt idx="17">
                  <c:v>3.9124942150555535</c:v>
                </c:pt>
                <c:pt idx="18">
                  <c:v>4.7532966453297973</c:v>
                </c:pt>
                <c:pt idx="19">
                  <c:v>5.7250567861371451</c:v>
                </c:pt>
                <c:pt idx="20">
                  <c:v>5.1365859457608796</c:v>
                </c:pt>
                <c:pt idx="21">
                  <c:v>6.0556631989081717</c:v>
                </c:pt>
                <c:pt idx="22">
                  <c:v>5.9430254957110273</c:v>
                </c:pt>
                <c:pt idx="23">
                  <c:v>5.2352847197349384</c:v>
                </c:pt>
                <c:pt idx="24">
                  <c:v>5.4560973838619704</c:v>
                </c:pt>
                <c:pt idx="25">
                  <c:v>3.5828060813566451</c:v>
                </c:pt>
                <c:pt idx="26">
                  <c:v>5.1295830295725882</c:v>
                </c:pt>
                <c:pt idx="27">
                  <c:v>4.6763150610141224</c:v>
                </c:pt>
                <c:pt idx="28">
                  <c:v>4.9550274621206398</c:v>
                </c:pt>
                <c:pt idx="29">
                  <c:v>6.2018361183414568</c:v>
                </c:pt>
              </c:numCache>
            </c:numRef>
          </c:val>
          <c:smooth val="0"/>
          <c:extLst>
            <c:ext xmlns:c16="http://schemas.microsoft.com/office/drawing/2014/chart" uri="{C3380CC4-5D6E-409C-BE32-E72D297353CC}">
              <c16:uniqueId val="{00000006-05B2-ED49-9DC8-15B4753F50A7}"/>
            </c:ext>
          </c:extLst>
        </c:ser>
        <c:ser>
          <c:idx val="7"/>
          <c:order val="7"/>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val>
            <c:numRef>
              <c:f>Sheet1!$H$2:$H$31</c:f>
              <c:numCache>
                <c:formatCode>General</c:formatCode>
                <c:ptCount val="30"/>
                <c:pt idx="0">
                  <c:v>10</c:v>
                </c:pt>
                <c:pt idx="1">
                  <c:v>8.4202893124081069</c:v>
                </c:pt>
                <c:pt idx="2">
                  <c:v>5.0692107822954524</c:v>
                </c:pt>
                <c:pt idx="3">
                  <c:v>4.5927506000145595</c:v>
                </c:pt>
                <c:pt idx="4">
                  <c:v>2.986013801432355</c:v>
                </c:pt>
                <c:pt idx="5">
                  <c:v>2.6697116601525033</c:v>
                </c:pt>
                <c:pt idx="6">
                  <c:v>2.9084034304404929</c:v>
                </c:pt>
                <c:pt idx="7">
                  <c:v>2.997630786530284</c:v>
                </c:pt>
                <c:pt idx="8">
                  <c:v>1.5724678118317317</c:v>
                </c:pt>
                <c:pt idx="9">
                  <c:v>1.8730409083583708</c:v>
                </c:pt>
                <c:pt idx="10">
                  <c:v>1.6710503095406484</c:v>
                </c:pt>
                <c:pt idx="11">
                  <c:v>1.1707580228571097</c:v>
                </c:pt>
                <c:pt idx="12">
                  <c:v>1.3797038611843537</c:v>
                </c:pt>
                <c:pt idx="13">
                  <c:v>1.2236870713121477</c:v>
                </c:pt>
                <c:pt idx="14">
                  <c:v>0.56751882882041405</c:v>
                </c:pt>
                <c:pt idx="15">
                  <c:v>0.7446557135943811</c:v>
                </c:pt>
                <c:pt idx="16">
                  <c:v>0.61776257792803213</c:v>
                </c:pt>
                <c:pt idx="17">
                  <c:v>0.54396845852293674</c:v>
                </c:pt>
                <c:pt idx="18">
                  <c:v>0.39440103448500979</c:v>
                </c:pt>
                <c:pt idx="19">
                  <c:v>0.39710026882471061</c:v>
                </c:pt>
                <c:pt idx="20">
                  <c:v>0.37361112109825273</c:v>
                </c:pt>
                <c:pt idx="21">
                  <c:v>0.45485854769224682</c:v>
                </c:pt>
                <c:pt idx="22">
                  <c:v>0.48862091250781187</c:v>
                </c:pt>
                <c:pt idx="23">
                  <c:v>0.44394176502794236</c:v>
                </c:pt>
                <c:pt idx="24">
                  <c:v>0.54790364642626066</c:v>
                </c:pt>
                <c:pt idx="25">
                  <c:v>0.61894711285457493</c:v>
                </c:pt>
                <c:pt idx="26">
                  <c:v>0.62900080938441238</c:v>
                </c:pt>
                <c:pt idx="27">
                  <c:v>0.48496682005105851</c:v>
                </c:pt>
                <c:pt idx="28">
                  <c:v>0.57010537601062272</c:v>
                </c:pt>
                <c:pt idx="29">
                  <c:v>0.56070896528097447</c:v>
                </c:pt>
              </c:numCache>
            </c:numRef>
          </c:val>
          <c:smooth val="0"/>
          <c:extLst>
            <c:ext xmlns:c16="http://schemas.microsoft.com/office/drawing/2014/chart" uri="{C3380CC4-5D6E-409C-BE32-E72D297353CC}">
              <c16:uniqueId val="{00000007-05B2-ED49-9DC8-15B4753F50A7}"/>
            </c:ext>
          </c:extLst>
        </c:ser>
        <c:ser>
          <c:idx val="8"/>
          <c:order val="8"/>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val>
            <c:numRef>
              <c:f>Sheet1!$I$2:$I$31</c:f>
              <c:numCache>
                <c:formatCode>General</c:formatCode>
                <c:ptCount val="30"/>
                <c:pt idx="0">
                  <c:v>10</c:v>
                </c:pt>
                <c:pt idx="1">
                  <c:v>12.474713452432763</c:v>
                </c:pt>
                <c:pt idx="2">
                  <c:v>6.7850457800560351</c:v>
                </c:pt>
                <c:pt idx="3">
                  <c:v>6.6149626179877909</c:v>
                </c:pt>
                <c:pt idx="4">
                  <c:v>8.314596482040141</c:v>
                </c:pt>
                <c:pt idx="5">
                  <c:v>13.721849644537222</c:v>
                </c:pt>
                <c:pt idx="6">
                  <c:v>11.804336604404819</c:v>
                </c:pt>
                <c:pt idx="7">
                  <c:v>13.712308409719526</c:v>
                </c:pt>
                <c:pt idx="8">
                  <c:v>6.8097992198772852</c:v>
                </c:pt>
                <c:pt idx="9">
                  <c:v>5.9220351031685388</c:v>
                </c:pt>
                <c:pt idx="10">
                  <c:v>6.1845162873324089</c:v>
                </c:pt>
                <c:pt idx="11">
                  <c:v>7.6988693988535326</c:v>
                </c:pt>
                <c:pt idx="12">
                  <c:v>8.8479044806434768</c:v>
                </c:pt>
                <c:pt idx="13">
                  <c:v>9.0530224675537774</c:v>
                </c:pt>
                <c:pt idx="14">
                  <c:v>7.1238580313647084</c:v>
                </c:pt>
                <c:pt idx="15">
                  <c:v>7.0522605316883666</c:v>
                </c:pt>
                <c:pt idx="16">
                  <c:v>3.0949243303066378</c:v>
                </c:pt>
                <c:pt idx="17">
                  <c:v>3.0741536031777845</c:v>
                </c:pt>
                <c:pt idx="18">
                  <c:v>3.5475679338104698</c:v>
                </c:pt>
                <c:pt idx="19">
                  <c:v>3.8325764954517121</c:v>
                </c:pt>
                <c:pt idx="20">
                  <c:v>3.4845527362920992</c:v>
                </c:pt>
                <c:pt idx="21">
                  <c:v>5.1517667175185089</c:v>
                </c:pt>
                <c:pt idx="22">
                  <c:v>4.4172566836195797</c:v>
                </c:pt>
                <c:pt idx="23">
                  <c:v>4.2726950557544789</c:v>
                </c:pt>
                <c:pt idx="24">
                  <c:v>4.1105159605010542</c:v>
                </c:pt>
                <c:pt idx="25">
                  <c:v>3.1002931344914781</c:v>
                </c:pt>
                <c:pt idx="26">
                  <c:v>3.1991954907999069</c:v>
                </c:pt>
                <c:pt idx="27">
                  <c:v>3.3243605273799735</c:v>
                </c:pt>
                <c:pt idx="28">
                  <c:v>3.0942952600133742</c:v>
                </c:pt>
                <c:pt idx="29">
                  <c:v>2.5589264643241787</c:v>
                </c:pt>
              </c:numCache>
            </c:numRef>
          </c:val>
          <c:smooth val="0"/>
          <c:extLst>
            <c:ext xmlns:c16="http://schemas.microsoft.com/office/drawing/2014/chart" uri="{C3380CC4-5D6E-409C-BE32-E72D297353CC}">
              <c16:uniqueId val="{00000008-05B2-ED49-9DC8-15B4753F50A7}"/>
            </c:ext>
          </c:extLst>
        </c:ser>
        <c:ser>
          <c:idx val="9"/>
          <c:order val="9"/>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val>
            <c:numRef>
              <c:f>Sheet1!$J$2:$J$31</c:f>
              <c:numCache>
                <c:formatCode>General</c:formatCode>
                <c:ptCount val="30"/>
                <c:pt idx="0">
                  <c:v>10</c:v>
                </c:pt>
                <c:pt idx="1">
                  <c:v>9.5959229183834331</c:v>
                </c:pt>
                <c:pt idx="2">
                  <c:v>10.034921996509491</c:v>
                </c:pt>
                <c:pt idx="3">
                  <c:v>7.6961979368258842</c:v>
                </c:pt>
                <c:pt idx="4">
                  <c:v>7.6079488064875154</c:v>
                </c:pt>
                <c:pt idx="5">
                  <c:v>7.7967292432785946</c:v>
                </c:pt>
                <c:pt idx="6">
                  <c:v>7.4694724918205004</c:v>
                </c:pt>
                <c:pt idx="7">
                  <c:v>9.0028265799689517</c:v>
                </c:pt>
                <c:pt idx="8">
                  <c:v>8.0617557642730802</c:v>
                </c:pt>
                <c:pt idx="9">
                  <c:v>8.7551750501972947</c:v>
                </c:pt>
                <c:pt idx="10">
                  <c:v>9.1222531343350894</c:v>
                </c:pt>
                <c:pt idx="11">
                  <c:v>15.51965164366646</c:v>
                </c:pt>
                <c:pt idx="12">
                  <c:v>20.599709407945191</c:v>
                </c:pt>
                <c:pt idx="13">
                  <c:v>20.175697805270392</c:v>
                </c:pt>
                <c:pt idx="14">
                  <c:v>24.43719536872355</c:v>
                </c:pt>
                <c:pt idx="15">
                  <c:v>19.683339820683216</c:v>
                </c:pt>
                <c:pt idx="16">
                  <c:v>22.069786701706668</c:v>
                </c:pt>
                <c:pt idx="17">
                  <c:v>18.371888111152181</c:v>
                </c:pt>
                <c:pt idx="18">
                  <c:v>22.53300044876287</c:v>
                </c:pt>
                <c:pt idx="19">
                  <c:v>24.155906771825034</c:v>
                </c:pt>
                <c:pt idx="20">
                  <c:v>21.542424243854281</c:v>
                </c:pt>
                <c:pt idx="21">
                  <c:v>29.493964648976146</c:v>
                </c:pt>
                <c:pt idx="22">
                  <c:v>36.277622814046779</c:v>
                </c:pt>
                <c:pt idx="23">
                  <c:v>46.723082215604634</c:v>
                </c:pt>
                <c:pt idx="24">
                  <c:v>71.29144435420605</c:v>
                </c:pt>
                <c:pt idx="25">
                  <c:v>72.002930386633381</c:v>
                </c:pt>
                <c:pt idx="26">
                  <c:v>73.067529501063774</c:v>
                </c:pt>
                <c:pt idx="27">
                  <c:v>103.50585993065816</c:v>
                </c:pt>
                <c:pt idx="28">
                  <c:v>110.78014189165197</c:v>
                </c:pt>
                <c:pt idx="29">
                  <c:v>117.38305070139786</c:v>
                </c:pt>
              </c:numCache>
            </c:numRef>
          </c:val>
          <c:smooth val="0"/>
          <c:extLst>
            <c:ext xmlns:c16="http://schemas.microsoft.com/office/drawing/2014/chart" uri="{C3380CC4-5D6E-409C-BE32-E72D297353CC}">
              <c16:uniqueId val="{00000009-05B2-ED49-9DC8-15B4753F50A7}"/>
            </c:ext>
          </c:extLst>
        </c:ser>
        <c:dLbls>
          <c:showLegendKey val="0"/>
          <c:showVal val="0"/>
          <c:showCatName val="0"/>
          <c:showSerName val="0"/>
          <c:showPercent val="0"/>
          <c:showBubbleSize val="0"/>
        </c:dLbls>
        <c:marker val="1"/>
        <c:smooth val="0"/>
        <c:axId val="1908845135"/>
        <c:axId val="1906292671"/>
      </c:lineChart>
      <c:catAx>
        <c:axId val="190884513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6292671"/>
        <c:crosses val="autoZero"/>
        <c:auto val="1"/>
        <c:lblAlgn val="ctr"/>
        <c:lblOffset val="100"/>
        <c:noMultiLvlLbl val="0"/>
      </c:catAx>
      <c:valAx>
        <c:axId val="19062926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8845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Sheet1!$W$2:$W$31</c:f>
              <c:numCache>
                <c:formatCode>General</c:formatCode>
                <c:ptCount val="30"/>
                <c:pt idx="0">
                  <c:v>1000</c:v>
                </c:pt>
                <c:pt idx="1">
                  <c:v>926.71025950219507</c:v>
                </c:pt>
                <c:pt idx="2">
                  <c:v>1055.3276657864667</c:v>
                </c:pt>
                <c:pt idx="3">
                  <c:v>1034.5160982548548</c:v>
                </c:pt>
                <c:pt idx="4">
                  <c:v>949.37460395890321</c:v>
                </c:pt>
                <c:pt idx="5">
                  <c:v>1333.6727822072808</c:v>
                </c:pt>
                <c:pt idx="6">
                  <c:v>1593.4031315040768</c:v>
                </c:pt>
                <c:pt idx="7">
                  <c:v>1522.2320099538604</c:v>
                </c:pt>
                <c:pt idx="8">
                  <c:v>1301.0600426930039</c:v>
                </c:pt>
                <c:pt idx="9">
                  <c:v>1332.5985065953389</c:v>
                </c:pt>
                <c:pt idx="10">
                  <c:v>1694.1365491409335</c:v>
                </c:pt>
                <c:pt idx="11">
                  <c:v>1600.6262984043071</c:v>
                </c:pt>
                <c:pt idx="12">
                  <c:v>1726.1912106841812</c:v>
                </c:pt>
                <c:pt idx="13">
                  <c:v>2204.2254595652262</c:v>
                </c:pt>
                <c:pt idx="14">
                  <c:v>2729.4405802676074</c:v>
                </c:pt>
                <c:pt idx="15">
                  <c:v>3605.5344926551397</c:v>
                </c:pt>
                <c:pt idx="16">
                  <c:v>3893.8054254641534</c:v>
                </c:pt>
                <c:pt idx="17">
                  <c:v>3732.3859833944116</c:v>
                </c:pt>
                <c:pt idx="18">
                  <c:v>3426.4541842360682</c:v>
                </c:pt>
                <c:pt idx="19">
                  <c:v>3912.044925930204</c:v>
                </c:pt>
                <c:pt idx="20">
                  <c:v>4077.3909178035287</c:v>
                </c:pt>
                <c:pt idx="21">
                  <c:v>4990.595715430547</c:v>
                </c:pt>
                <c:pt idx="22">
                  <c:v>3719.9353045790326</c:v>
                </c:pt>
                <c:pt idx="23">
                  <c:v>3082.2861542736264</c:v>
                </c:pt>
                <c:pt idx="24">
                  <c:v>1581.36005104167</c:v>
                </c:pt>
                <c:pt idx="25">
                  <c:v>1802.7731352688404</c:v>
                </c:pt>
                <c:pt idx="26">
                  <c:v>1935.1418164935349</c:v>
                </c:pt>
                <c:pt idx="27">
                  <c:v>2370.8734146136508</c:v>
                </c:pt>
                <c:pt idx="28">
                  <c:v>1975.3793792377496</c:v>
                </c:pt>
                <c:pt idx="29">
                  <c:v>2112.5249684377509</c:v>
                </c:pt>
              </c:numCache>
            </c:numRef>
          </c:val>
          <c:smooth val="0"/>
          <c:extLst>
            <c:ext xmlns:c16="http://schemas.microsoft.com/office/drawing/2014/chart" uri="{C3380CC4-5D6E-409C-BE32-E72D297353CC}">
              <c16:uniqueId val="{00000000-C740-3649-B916-9237C5A1E4AA}"/>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Sheet1!$X$2:$X$31</c:f>
              <c:numCache>
                <c:formatCode>General</c:formatCode>
                <c:ptCount val="30"/>
                <c:pt idx="0">
                  <c:v>1000</c:v>
                </c:pt>
                <c:pt idx="1">
                  <c:v>1225.2016721489601</c:v>
                </c:pt>
                <c:pt idx="2">
                  <c:v>1280.2388102575228</c:v>
                </c:pt>
                <c:pt idx="3">
                  <c:v>1325.1006398233906</c:v>
                </c:pt>
                <c:pt idx="4">
                  <c:v>1448.3892335259402</c:v>
                </c:pt>
                <c:pt idx="5">
                  <c:v>1706.2902569847363</c:v>
                </c:pt>
                <c:pt idx="6">
                  <c:v>1600.3711798893335</c:v>
                </c:pt>
                <c:pt idx="7">
                  <c:v>1785.2447278243105</c:v>
                </c:pt>
                <c:pt idx="8">
                  <c:v>1531.387359616238</c:v>
                </c:pt>
                <c:pt idx="9">
                  <c:v>1959.4836775070441</c:v>
                </c:pt>
                <c:pt idx="10">
                  <c:v>2186.120411585186</c:v>
                </c:pt>
                <c:pt idx="11">
                  <c:v>2375.8482515793071</c:v>
                </c:pt>
                <c:pt idx="12">
                  <c:v>2428.7372536876064</c:v>
                </c:pt>
                <c:pt idx="13">
                  <c:v>1461.3876366523482</c:v>
                </c:pt>
                <c:pt idx="14">
                  <c:v>1455.1878792118523</c:v>
                </c:pt>
                <c:pt idx="15">
                  <c:v>1608.2102434310384</c:v>
                </c:pt>
                <c:pt idx="16">
                  <c:v>1341.9080048306887</c:v>
                </c:pt>
                <c:pt idx="17">
                  <c:v>1214.8235487057234</c:v>
                </c:pt>
                <c:pt idx="18">
                  <c:v>938.06799842600162</c:v>
                </c:pt>
                <c:pt idx="19">
                  <c:v>1136.5488857758735</c:v>
                </c:pt>
                <c:pt idx="20">
                  <c:v>1466.0322331943432</c:v>
                </c:pt>
                <c:pt idx="21">
                  <c:v>1932.5337028632255</c:v>
                </c:pt>
                <c:pt idx="22">
                  <c:v>1799.966640927398</c:v>
                </c:pt>
                <c:pt idx="23">
                  <c:v>2282.7142367350798</c:v>
                </c:pt>
                <c:pt idx="24">
                  <c:v>1730.5787015608207</c:v>
                </c:pt>
                <c:pt idx="25">
                  <c:v>1675.8610648255819</c:v>
                </c:pt>
                <c:pt idx="26">
                  <c:v>2055.8471084338034</c:v>
                </c:pt>
                <c:pt idx="27">
                  <c:v>2548.7555500568692</c:v>
                </c:pt>
                <c:pt idx="28">
                  <c:v>3060.2397645663614</c:v>
                </c:pt>
                <c:pt idx="29">
                  <c:v>3781.7618705981445</c:v>
                </c:pt>
              </c:numCache>
            </c:numRef>
          </c:val>
          <c:smooth val="0"/>
          <c:extLst>
            <c:ext xmlns:c16="http://schemas.microsoft.com/office/drawing/2014/chart" uri="{C3380CC4-5D6E-409C-BE32-E72D297353CC}">
              <c16:uniqueId val="{00000001-C740-3649-B916-9237C5A1E4AA}"/>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Sheet1!$Y$2:$Y$31</c:f>
              <c:numCache>
                <c:formatCode>General</c:formatCode>
                <c:ptCount val="30"/>
                <c:pt idx="0">
                  <c:v>1000</c:v>
                </c:pt>
                <c:pt idx="1">
                  <c:v>728.31411519769642</c:v>
                </c:pt>
                <c:pt idx="2">
                  <c:v>566.48326729332894</c:v>
                </c:pt>
                <c:pt idx="3">
                  <c:v>458.310496995569</c:v>
                </c:pt>
                <c:pt idx="4">
                  <c:v>413.24152203376553</c:v>
                </c:pt>
                <c:pt idx="5">
                  <c:v>522.56459033084525</c:v>
                </c:pt>
                <c:pt idx="6">
                  <c:v>444.69770668254671</c:v>
                </c:pt>
                <c:pt idx="7">
                  <c:v>527.90674562808931</c:v>
                </c:pt>
                <c:pt idx="8">
                  <c:v>584.5140791332874</c:v>
                </c:pt>
                <c:pt idx="9">
                  <c:v>683.85405185141269</c:v>
                </c:pt>
                <c:pt idx="10">
                  <c:v>868.82243201358449</c:v>
                </c:pt>
                <c:pt idx="11">
                  <c:v>722.63574973390746</c:v>
                </c:pt>
                <c:pt idx="12">
                  <c:v>984.07585038740365</c:v>
                </c:pt>
                <c:pt idx="13">
                  <c:v>1207.6823334017431</c:v>
                </c:pt>
                <c:pt idx="14">
                  <c:v>837.14878195929418</c:v>
                </c:pt>
                <c:pt idx="15">
                  <c:v>567.04354071349223</c:v>
                </c:pt>
                <c:pt idx="16">
                  <c:v>573.752505154044</c:v>
                </c:pt>
                <c:pt idx="17">
                  <c:v>348.71014117892986</c:v>
                </c:pt>
                <c:pt idx="18">
                  <c:v>243.3979131160865</c:v>
                </c:pt>
                <c:pt idx="19">
                  <c:v>203.02109167223918</c:v>
                </c:pt>
                <c:pt idx="20">
                  <c:v>231.47037953183025</c:v>
                </c:pt>
                <c:pt idx="21">
                  <c:v>186.70207344765925</c:v>
                </c:pt>
                <c:pt idx="22">
                  <c:v>202.18650184459111</c:v>
                </c:pt>
                <c:pt idx="23">
                  <c:v>211.83454207082403</c:v>
                </c:pt>
                <c:pt idx="24">
                  <c:v>168.81881106947867</c:v>
                </c:pt>
                <c:pt idx="25">
                  <c:v>219.20202265807785</c:v>
                </c:pt>
                <c:pt idx="26">
                  <c:v>175.16770644191647</c:v>
                </c:pt>
                <c:pt idx="27">
                  <c:v>121.92431032636216</c:v>
                </c:pt>
                <c:pt idx="28">
                  <c:v>114.55511204776239</c:v>
                </c:pt>
                <c:pt idx="29">
                  <c:v>106.37487672973258</c:v>
                </c:pt>
              </c:numCache>
            </c:numRef>
          </c:val>
          <c:smooth val="0"/>
          <c:extLst>
            <c:ext xmlns:c16="http://schemas.microsoft.com/office/drawing/2014/chart" uri="{C3380CC4-5D6E-409C-BE32-E72D297353CC}">
              <c16:uniqueId val="{00000002-C740-3649-B916-9237C5A1E4AA}"/>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Sheet1!$Z$2:$Z$31</c:f>
              <c:numCache>
                <c:formatCode>General</c:formatCode>
                <c:ptCount val="30"/>
                <c:pt idx="0">
                  <c:v>1000</c:v>
                </c:pt>
                <c:pt idx="1">
                  <c:v>1112.8769442427474</c:v>
                </c:pt>
                <c:pt idx="2">
                  <c:v>1133.6511287488338</c:v>
                </c:pt>
                <c:pt idx="3">
                  <c:v>1166.5276035842726</c:v>
                </c:pt>
                <c:pt idx="4">
                  <c:v>1052.4735039720738</c:v>
                </c:pt>
                <c:pt idx="5">
                  <c:v>1036.9959893169269</c:v>
                </c:pt>
                <c:pt idx="6">
                  <c:v>780.38004673366504</c:v>
                </c:pt>
                <c:pt idx="7">
                  <c:v>821.06978561615836</c:v>
                </c:pt>
                <c:pt idx="8">
                  <c:v>822.66201856699922</c:v>
                </c:pt>
                <c:pt idx="9">
                  <c:v>1036.7173023229859</c:v>
                </c:pt>
                <c:pt idx="10">
                  <c:v>899.65755584828469</c:v>
                </c:pt>
                <c:pt idx="11">
                  <c:v>967.31870018529162</c:v>
                </c:pt>
                <c:pt idx="12">
                  <c:v>716.41839108853719</c:v>
                </c:pt>
                <c:pt idx="13">
                  <c:v>697.38296528349531</c:v>
                </c:pt>
                <c:pt idx="14">
                  <c:v>413.61586134101918</c:v>
                </c:pt>
                <c:pt idx="15">
                  <c:v>396.66090946057653</c:v>
                </c:pt>
                <c:pt idx="16">
                  <c:v>366.85835736334047</c:v>
                </c:pt>
                <c:pt idx="17">
                  <c:v>325.84513204788408</c:v>
                </c:pt>
                <c:pt idx="18">
                  <c:v>270.62157563869783</c:v>
                </c:pt>
                <c:pt idx="19">
                  <c:v>321.46961502773758</c:v>
                </c:pt>
                <c:pt idx="20">
                  <c:v>344.69951507570102</c:v>
                </c:pt>
                <c:pt idx="21">
                  <c:v>421.21488924326343</c:v>
                </c:pt>
                <c:pt idx="22">
                  <c:v>628.47560233490003</c:v>
                </c:pt>
                <c:pt idx="23">
                  <c:v>644.13927492636503</c:v>
                </c:pt>
                <c:pt idx="24">
                  <c:v>510.28720985571846</c:v>
                </c:pt>
                <c:pt idx="25">
                  <c:v>608.68314366668585</c:v>
                </c:pt>
                <c:pt idx="26">
                  <c:v>512.95435494904552</c:v>
                </c:pt>
                <c:pt idx="27">
                  <c:v>723.37253245416582</c:v>
                </c:pt>
                <c:pt idx="28">
                  <c:v>652.87373658204831</c:v>
                </c:pt>
                <c:pt idx="29">
                  <c:v>645.93387042824691</c:v>
                </c:pt>
              </c:numCache>
            </c:numRef>
          </c:val>
          <c:smooth val="0"/>
          <c:extLst>
            <c:ext xmlns:c16="http://schemas.microsoft.com/office/drawing/2014/chart" uri="{C3380CC4-5D6E-409C-BE32-E72D297353CC}">
              <c16:uniqueId val="{00000003-C740-3649-B916-9237C5A1E4AA}"/>
            </c:ext>
          </c:extLst>
        </c:ser>
        <c:ser>
          <c:idx val="4"/>
          <c:order val="4"/>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Sheet1!$AA$2:$AA$31</c:f>
              <c:numCache>
                <c:formatCode>General</c:formatCode>
                <c:ptCount val="30"/>
                <c:pt idx="0">
                  <c:v>1000</c:v>
                </c:pt>
                <c:pt idx="1">
                  <c:v>1248.1209242979942</c:v>
                </c:pt>
                <c:pt idx="2">
                  <c:v>1394.7992813976462</c:v>
                </c:pt>
                <c:pt idx="3">
                  <c:v>1282.5519172790462</c:v>
                </c:pt>
                <c:pt idx="4">
                  <c:v>1359.2929289012395</c:v>
                </c:pt>
                <c:pt idx="5">
                  <c:v>1264.058678488145</c:v>
                </c:pt>
                <c:pt idx="6">
                  <c:v>706.28276070095251</c:v>
                </c:pt>
                <c:pt idx="7">
                  <c:v>504.80109015136782</c:v>
                </c:pt>
                <c:pt idx="8">
                  <c:v>537.34916467324331</c:v>
                </c:pt>
                <c:pt idx="9">
                  <c:v>585.80685721374391</c:v>
                </c:pt>
                <c:pt idx="10">
                  <c:v>498.05279443573232</c:v>
                </c:pt>
                <c:pt idx="11">
                  <c:v>477.64415474436601</c:v>
                </c:pt>
                <c:pt idx="12">
                  <c:v>468.77060324062728</c:v>
                </c:pt>
                <c:pt idx="13">
                  <c:v>491.60983579922038</c:v>
                </c:pt>
                <c:pt idx="14">
                  <c:v>480.11821614555674</c:v>
                </c:pt>
                <c:pt idx="15">
                  <c:v>545.86976193885118</c:v>
                </c:pt>
                <c:pt idx="16">
                  <c:v>486.79281080527119</c:v>
                </c:pt>
                <c:pt idx="17">
                  <c:v>416.24810187394098</c:v>
                </c:pt>
                <c:pt idx="18">
                  <c:v>391.23972992533652</c:v>
                </c:pt>
                <c:pt idx="19">
                  <c:v>315.43209043790955</c:v>
                </c:pt>
                <c:pt idx="20">
                  <c:v>264.02697147613742</c:v>
                </c:pt>
                <c:pt idx="21">
                  <c:v>267.17563828562004</c:v>
                </c:pt>
                <c:pt idx="22">
                  <c:v>304.52619339658003</c:v>
                </c:pt>
                <c:pt idx="23">
                  <c:v>290.94980736876488</c:v>
                </c:pt>
                <c:pt idx="24">
                  <c:v>316.78957270963917</c:v>
                </c:pt>
                <c:pt idx="25">
                  <c:v>244.9650505735971</c:v>
                </c:pt>
                <c:pt idx="26">
                  <c:v>261.8938823546938</c:v>
                </c:pt>
                <c:pt idx="27">
                  <c:v>296.2633322751488</c:v>
                </c:pt>
                <c:pt idx="28">
                  <c:v>318.99985940671644</c:v>
                </c:pt>
                <c:pt idx="29">
                  <c:v>230.94494082382283</c:v>
                </c:pt>
              </c:numCache>
            </c:numRef>
          </c:val>
          <c:smooth val="0"/>
          <c:extLst>
            <c:ext xmlns:c16="http://schemas.microsoft.com/office/drawing/2014/chart" uri="{C3380CC4-5D6E-409C-BE32-E72D297353CC}">
              <c16:uniqueId val="{00000004-C740-3649-B916-9237C5A1E4AA}"/>
            </c:ext>
          </c:extLst>
        </c:ser>
        <c:ser>
          <c:idx val="5"/>
          <c:order val="5"/>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Sheet1!$AB$2:$AB$31</c:f>
              <c:numCache>
                <c:formatCode>General</c:formatCode>
                <c:ptCount val="30"/>
                <c:pt idx="0">
                  <c:v>1000</c:v>
                </c:pt>
                <c:pt idx="1">
                  <c:v>1044.5657193421832</c:v>
                </c:pt>
                <c:pt idx="2">
                  <c:v>819.73073666361961</c:v>
                </c:pt>
                <c:pt idx="3">
                  <c:v>677.13874312053485</c:v>
                </c:pt>
                <c:pt idx="4">
                  <c:v>618.10445075761186</c:v>
                </c:pt>
                <c:pt idx="5">
                  <c:v>483.01547742566481</c:v>
                </c:pt>
                <c:pt idx="6">
                  <c:v>396.22100097871163</c:v>
                </c:pt>
                <c:pt idx="7">
                  <c:v>189.95074807207098</c:v>
                </c:pt>
                <c:pt idx="8">
                  <c:v>121.54962689904329</c:v>
                </c:pt>
                <c:pt idx="9">
                  <c:v>130.46421462620694</c:v>
                </c:pt>
                <c:pt idx="10">
                  <c:v>134.15647728747513</c:v>
                </c:pt>
                <c:pt idx="11">
                  <c:v>163.26542533055473</c:v>
                </c:pt>
                <c:pt idx="12">
                  <c:v>164.5618734869617</c:v>
                </c:pt>
                <c:pt idx="13">
                  <c:v>113.08325573577807</c:v>
                </c:pt>
                <c:pt idx="14">
                  <c:v>103.53999063893478</c:v>
                </c:pt>
                <c:pt idx="15">
                  <c:v>112.54239694246125</c:v>
                </c:pt>
                <c:pt idx="16">
                  <c:v>162.70798723019792</c:v>
                </c:pt>
                <c:pt idx="17">
                  <c:v>95.523907553416109</c:v>
                </c:pt>
                <c:pt idx="18">
                  <c:v>95.191708657014672</c:v>
                </c:pt>
                <c:pt idx="19">
                  <c:v>83.834191872772166</c:v>
                </c:pt>
                <c:pt idx="20">
                  <c:v>79.534152763363679</c:v>
                </c:pt>
                <c:pt idx="21">
                  <c:v>94.445468742251265</c:v>
                </c:pt>
                <c:pt idx="22">
                  <c:v>126.20084202387666</c:v>
                </c:pt>
                <c:pt idx="23">
                  <c:v>117.03582033904489</c:v>
                </c:pt>
                <c:pt idx="24">
                  <c:v>107.26588335482585</c:v>
                </c:pt>
                <c:pt idx="25">
                  <c:v>89.935670265970217</c:v>
                </c:pt>
                <c:pt idx="26">
                  <c:v>96.118259202302141</c:v>
                </c:pt>
                <c:pt idx="27">
                  <c:v>99.608087157672585</c:v>
                </c:pt>
                <c:pt idx="28">
                  <c:v>69.690338571815261</c:v>
                </c:pt>
                <c:pt idx="29">
                  <c:v>73.218493027017672</c:v>
                </c:pt>
              </c:numCache>
            </c:numRef>
          </c:val>
          <c:smooth val="0"/>
          <c:extLst>
            <c:ext xmlns:c16="http://schemas.microsoft.com/office/drawing/2014/chart" uri="{C3380CC4-5D6E-409C-BE32-E72D297353CC}">
              <c16:uniqueId val="{00000005-C740-3649-B916-9237C5A1E4AA}"/>
            </c:ext>
          </c:extLst>
        </c:ser>
        <c:ser>
          <c:idx val="6"/>
          <c:order val="6"/>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Sheet1!$AC$2:$AC$31</c:f>
              <c:numCache>
                <c:formatCode>General</c:formatCode>
                <c:ptCount val="30"/>
                <c:pt idx="0">
                  <c:v>1000</c:v>
                </c:pt>
                <c:pt idx="1">
                  <c:v>1167.2657030205619</c:v>
                </c:pt>
                <c:pt idx="2">
                  <c:v>1571.8083474484301</c:v>
                </c:pt>
                <c:pt idx="3">
                  <c:v>1620.3879397137327</c:v>
                </c:pt>
                <c:pt idx="4">
                  <c:v>1869.382735491633</c:v>
                </c:pt>
                <c:pt idx="5">
                  <c:v>2129.5670971491977</c:v>
                </c:pt>
                <c:pt idx="6">
                  <c:v>1741.8462795292412</c:v>
                </c:pt>
                <c:pt idx="7">
                  <c:v>2046.9115438594104</c:v>
                </c:pt>
                <c:pt idx="8">
                  <c:v>2665.9348618869085</c:v>
                </c:pt>
                <c:pt idx="9">
                  <c:v>3341.3925352937913</c:v>
                </c:pt>
                <c:pt idx="10">
                  <c:v>3012.1851026485606</c:v>
                </c:pt>
                <c:pt idx="11">
                  <c:v>3411.9859653459698</c:v>
                </c:pt>
                <c:pt idx="12">
                  <c:v>4417.1956318367347</c:v>
                </c:pt>
                <c:pt idx="13">
                  <c:v>4183.4543783838189</c:v>
                </c:pt>
                <c:pt idx="14">
                  <c:v>3343.3790721882824</c:v>
                </c:pt>
                <c:pt idx="15">
                  <c:v>3307.1962197466028</c:v>
                </c:pt>
                <c:pt idx="16">
                  <c:v>3479.3791248109783</c:v>
                </c:pt>
                <c:pt idx="17">
                  <c:v>3323.6280256204304</c:v>
                </c:pt>
                <c:pt idx="18">
                  <c:v>3802.5719549215842</c:v>
                </c:pt>
                <c:pt idx="19">
                  <c:v>1759.7834316992858</c:v>
                </c:pt>
                <c:pt idx="20">
                  <c:v>1328.2415117892451</c:v>
                </c:pt>
                <c:pt idx="21">
                  <c:v>1102.2080880861852</c:v>
                </c:pt>
                <c:pt idx="22">
                  <c:v>1400.9365083284968</c:v>
                </c:pt>
                <c:pt idx="23">
                  <c:v>1360.2881938806547</c:v>
                </c:pt>
                <c:pt idx="24">
                  <c:v>1612.8579694626678</c:v>
                </c:pt>
                <c:pt idx="25">
                  <c:v>1808.7247719406762</c:v>
                </c:pt>
                <c:pt idx="26">
                  <c:v>1944.6396667155527</c:v>
                </c:pt>
                <c:pt idx="27">
                  <c:v>2155.9820034441573</c:v>
                </c:pt>
                <c:pt idx="28">
                  <c:v>2270.6634021929885</c:v>
                </c:pt>
                <c:pt idx="29">
                  <c:v>2157.945015111377</c:v>
                </c:pt>
              </c:numCache>
            </c:numRef>
          </c:val>
          <c:smooth val="0"/>
          <c:extLst>
            <c:ext xmlns:c16="http://schemas.microsoft.com/office/drawing/2014/chart" uri="{C3380CC4-5D6E-409C-BE32-E72D297353CC}">
              <c16:uniqueId val="{00000006-C740-3649-B916-9237C5A1E4AA}"/>
            </c:ext>
          </c:extLst>
        </c:ser>
        <c:ser>
          <c:idx val="7"/>
          <c:order val="7"/>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val>
            <c:numRef>
              <c:f>Sheet1!$AD$2:$AD$31</c:f>
              <c:numCache>
                <c:formatCode>General</c:formatCode>
                <c:ptCount val="30"/>
                <c:pt idx="0">
                  <c:v>1000</c:v>
                </c:pt>
                <c:pt idx="1">
                  <c:v>757.3613759160005</c:v>
                </c:pt>
                <c:pt idx="2">
                  <c:v>770.79599278068599</c:v>
                </c:pt>
                <c:pt idx="3">
                  <c:v>929.26264069064632</c:v>
                </c:pt>
                <c:pt idx="4">
                  <c:v>1088.2749917024521</c:v>
                </c:pt>
                <c:pt idx="5">
                  <c:v>1354.6032352018972</c:v>
                </c:pt>
                <c:pt idx="6">
                  <c:v>1543.167329865988</c:v>
                </c:pt>
                <c:pt idx="7">
                  <c:v>1536.5702625836227</c:v>
                </c:pt>
                <c:pt idx="8">
                  <c:v>1931.0892407758452</c:v>
                </c:pt>
                <c:pt idx="9">
                  <c:v>2274.6865072335891</c:v>
                </c:pt>
                <c:pt idx="10">
                  <c:v>2744.2027964492172</c:v>
                </c:pt>
                <c:pt idx="11">
                  <c:v>2149.9920886500458</c:v>
                </c:pt>
                <c:pt idx="12">
                  <c:v>2582.6908811296994</c:v>
                </c:pt>
                <c:pt idx="13">
                  <c:v>3409.9264676427633</c:v>
                </c:pt>
                <c:pt idx="14">
                  <c:v>3111.1449275414998</c:v>
                </c:pt>
                <c:pt idx="15">
                  <c:v>3468.025051095713</c:v>
                </c:pt>
                <c:pt idx="16">
                  <c:v>4268.7328585340038</c:v>
                </c:pt>
                <c:pt idx="17">
                  <c:v>2469.6067778476299</c:v>
                </c:pt>
                <c:pt idx="18">
                  <c:v>2505.7893892991406</c:v>
                </c:pt>
                <c:pt idx="19">
                  <c:v>2262.7706586460445</c:v>
                </c:pt>
                <c:pt idx="20">
                  <c:v>2458.4900626578001</c:v>
                </c:pt>
                <c:pt idx="21">
                  <c:v>1768.7701330509244</c:v>
                </c:pt>
                <c:pt idx="22">
                  <c:v>1514.1826172182598</c:v>
                </c:pt>
                <c:pt idx="23">
                  <c:v>1734.3345126199258</c:v>
                </c:pt>
                <c:pt idx="24">
                  <c:v>2068.1907003260335</c:v>
                </c:pt>
                <c:pt idx="25">
                  <c:v>1701.8760570322997</c:v>
                </c:pt>
                <c:pt idx="26">
                  <c:v>1646.4929597363391</c:v>
                </c:pt>
                <c:pt idx="27">
                  <c:v>1707.4824967117611</c:v>
                </c:pt>
                <c:pt idx="28">
                  <c:v>1311.1983931305608</c:v>
                </c:pt>
                <c:pt idx="29">
                  <c:v>790.24199727221173</c:v>
                </c:pt>
              </c:numCache>
            </c:numRef>
          </c:val>
          <c:smooth val="0"/>
          <c:extLst>
            <c:ext xmlns:c16="http://schemas.microsoft.com/office/drawing/2014/chart" uri="{C3380CC4-5D6E-409C-BE32-E72D297353CC}">
              <c16:uniqueId val="{00000007-C740-3649-B916-9237C5A1E4AA}"/>
            </c:ext>
          </c:extLst>
        </c:ser>
        <c:ser>
          <c:idx val="8"/>
          <c:order val="8"/>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val>
            <c:numRef>
              <c:f>Sheet1!$AE$2:$AE$31</c:f>
              <c:numCache>
                <c:formatCode>General</c:formatCode>
                <c:ptCount val="30"/>
                <c:pt idx="0">
                  <c:v>1000</c:v>
                </c:pt>
                <c:pt idx="1">
                  <c:v>1238.9580818570073</c:v>
                </c:pt>
                <c:pt idx="2">
                  <c:v>918.82876964819036</c:v>
                </c:pt>
                <c:pt idx="3">
                  <c:v>648.51012398023909</c:v>
                </c:pt>
                <c:pt idx="4">
                  <c:v>654.71470377727405</c:v>
                </c:pt>
                <c:pt idx="5">
                  <c:v>689.20960439341241</c:v>
                </c:pt>
                <c:pt idx="6">
                  <c:v>639.76827474949573</c:v>
                </c:pt>
                <c:pt idx="7">
                  <c:v>650.3598863801999</c:v>
                </c:pt>
                <c:pt idx="8">
                  <c:v>547.23866441018083</c:v>
                </c:pt>
                <c:pt idx="9">
                  <c:v>256.76627023117641</c:v>
                </c:pt>
                <c:pt idx="10">
                  <c:v>284.76203356726</c:v>
                </c:pt>
                <c:pt idx="11">
                  <c:v>258.91455553130317</c:v>
                </c:pt>
                <c:pt idx="12">
                  <c:v>302.0714278370998</c:v>
                </c:pt>
                <c:pt idx="13">
                  <c:v>324.39422606006434</c:v>
                </c:pt>
                <c:pt idx="14">
                  <c:v>358.36075643287995</c:v>
                </c:pt>
                <c:pt idx="15">
                  <c:v>504.40236623756198</c:v>
                </c:pt>
                <c:pt idx="16">
                  <c:v>610.99280058387899</c:v>
                </c:pt>
                <c:pt idx="17">
                  <c:v>715.92771066390856</c:v>
                </c:pt>
                <c:pt idx="18">
                  <c:v>697.669332048505</c:v>
                </c:pt>
                <c:pt idx="19">
                  <c:v>665.9910864662744</c:v>
                </c:pt>
                <c:pt idx="20">
                  <c:v>960.50715703973287</c:v>
                </c:pt>
                <c:pt idx="21">
                  <c:v>790.75260739750604</c:v>
                </c:pt>
                <c:pt idx="22">
                  <c:v>1098.0527797006391</c:v>
                </c:pt>
                <c:pt idx="23">
                  <c:v>923.00634804531501</c:v>
                </c:pt>
                <c:pt idx="24">
                  <c:v>911.43805265193271</c:v>
                </c:pt>
                <c:pt idx="25">
                  <c:v>950.31515286113097</c:v>
                </c:pt>
                <c:pt idx="26">
                  <c:v>1076.0231397201758</c:v>
                </c:pt>
                <c:pt idx="27">
                  <c:v>1560.885200377101</c:v>
                </c:pt>
                <c:pt idx="28">
                  <c:v>1531.9086162289523</c:v>
                </c:pt>
                <c:pt idx="29">
                  <c:v>890.31693252627656</c:v>
                </c:pt>
              </c:numCache>
            </c:numRef>
          </c:val>
          <c:smooth val="0"/>
          <c:extLst>
            <c:ext xmlns:c16="http://schemas.microsoft.com/office/drawing/2014/chart" uri="{C3380CC4-5D6E-409C-BE32-E72D297353CC}">
              <c16:uniqueId val="{00000008-C740-3649-B916-9237C5A1E4AA}"/>
            </c:ext>
          </c:extLst>
        </c:ser>
        <c:ser>
          <c:idx val="9"/>
          <c:order val="9"/>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val>
            <c:numRef>
              <c:f>Sheet1!$AF$2:$AF$31</c:f>
              <c:numCache>
                <c:formatCode>General</c:formatCode>
                <c:ptCount val="30"/>
                <c:pt idx="0">
                  <c:v>1000</c:v>
                </c:pt>
                <c:pt idx="1">
                  <c:v>970.49006264024945</c:v>
                </c:pt>
                <c:pt idx="2">
                  <c:v>918.12844867802085</c:v>
                </c:pt>
                <c:pt idx="3">
                  <c:v>1074.40585456851</c:v>
                </c:pt>
                <c:pt idx="4">
                  <c:v>825.09482062995005</c:v>
                </c:pt>
                <c:pt idx="5">
                  <c:v>696.01208291593514</c:v>
                </c:pt>
                <c:pt idx="6">
                  <c:v>822.84327458752739</c:v>
                </c:pt>
                <c:pt idx="7">
                  <c:v>715.66995391313696</c:v>
                </c:pt>
                <c:pt idx="8">
                  <c:v>569.08626940028864</c:v>
                </c:pt>
                <c:pt idx="9">
                  <c:v>684.30784122973512</c:v>
                </c:pt>
                <c:pt idx="10">
                  <c:v>742.78461602034554</c:v>
                </c:pt>
                <c:pt idx="11">
                  <c:v>782.75999045499611</c:v>
                </c:pt>
                <c:pt idx="12">
                  <c:v>921.8463950343438</c:v>
                </c:pt>
                <c:pt idx="13">
                  <c:v>1090.2457596030754</c:v>
                </c:pt>
                <c:pt idx="14">
                  <c:v>912.33747975100414</c:v>
                </c:pt>
                <c:pt idx="15">
                  <c:v>721.21102161460226</c:v>
                </c:pt>
                <c:pt idx="16">
                  <c:v>650.74151625096442</c:v>
                </c:pt>
                <c:pt idx="17">
                  <c:v>693.59930559342422</c:v>
                </c:pt>
                <c:pt idx="18">
                  <c:v>522.68605338194607</c:v>
                </c:pt>
                <c:pt idx="19">
                  <c:v>292.06591289043229</c:v>
                </c:pt>
                <c:pt idx="20">
                  <c:v>342.86479645022018</c:v>
                </c:pt>
                <c:pt idx="21">
                  <c:v>234.16818926972473</c:v>
                </c:pt>
                <c:pt idx="22">
                  <c:v>182.40143874105902</c:v>
                </c:pt>
                <c:pt idx="23">
                  <c:v>168.94306380216236</c:v>
                </c:pt>
                <c:pt idx="24">
                  <c:v>147.79705379977233</c:v>
                </c:pt>
                <c:pt idx="25">
                  <c:v>171.86539669891087</c:v>
                </c:pt>
                <c:pt idx="26">
                  <c:v>261.54944685520411</c:v>
                </c:pt>
                <c:pt idx="27">
                  <c:v>232.65858799316729</c:v>
                </c:pt>
                <c:pt idx="28">
                  <c:v>201.217158973209</c:v>
                </c:pt>
                <c:pt idx="29">
                  <c:v>198.59195418125398</c:v>
                </c:pt>
              </c:numCache>
            </c:numRef>
          </c:val>
          <c:smooth val="0"/>
          <c:extLst>
            <c:ext xmlns:c16="http://schemas.microsoft.com/office/drawing/2014/chart" uri="{C3380CC4-5D6E-409C-BE32-E72D297353CC}">
              <c16:uniqueId val="{00000009-C740-3649-B916-9237C5A1E4AA}"/>
            </c:ext>
          </c:extLst>
        </c:ser>
        <c:dLbls>
          <c:showLegendKey val="0"/>
          <c:showVal val="0"/>
          <c:showCatName val="0"/>
          <c:showSerName val="0"/>
          <c:showPercent val="0"/>
          <c:showBubbleSize val="0"/>
        </c:dLbls>
        <c:marker val="1"/>
        <c:smooth val="0"/>
        <c:axId val="1908455935"/>
        <c:axId val="1909221007"/>
      </c:lineChart>
      <c:catAx>
        <c:axId val="190845593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9221007"/>
        <c:crosses val="autoZero"/>
        <c:auto val="1"/>
        <c:lblAlgn val="ctr"/>
        <c:lblOffset val="100"/>
        <c:noMultiLvlLbl val="0"/>
      </c:catAx>
      <c:valAx>
        <c:axId val="19092210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84559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Sheet1!$L$2:$L$31</c:f>
              <c:numCache>
                <c:formatCode>General</c:formatCode>
                <c:ptCount val="30"/>
                <c:pt idx="0">
                  <c:v>10</c:v>
                </c:pt>
                <c:pt idx="1">
                  <c:v>6.8221771891111054</c:v>
                </c:pt>
                <c:pt idx="2">
                  <c:v>10.008490634346781</c:v>
                </c:pt>
                <c:pt idx="3">
                  <c:v>11.848528024442359</c:v>
                </c:pt>
                <c:pt idx="4">
                  <c:v>7.339758502621744</c:v>
                </c:pt>
                <c:pt idx="5">
                  <c:v>5.4018038190641446</c:v>
                </c:pt>
                <c:pt idx="6">
                  <c:v>5.2191067267209679</c:v>
                </c:pt>
                <c:pt idx="7">
                  <c:v>1.3691306940916896</c:v>
                </c:pt>
                <c:pt idx="8">
                  <c:v>0.77616034728595917</c:v>
                </c:pt>
                <c:pt idx="9">
                  <c:v>0.85495884405603118</c:v>
                </c:pt>
                <c:pt idx="10">
                  <c:v>1.13745287172872</c:v>
                </c:pt>
                <c:pt idx="11">
                  <c:v>1.6671933086103314</c:v>
                </c:pt>
                <c:pt idx="12">
                  <c:v>1.6502978315987267</c:v>
                </c:pt>
                <c:pt idx="13">
                  <c:v>0.3723220736834727</c:v>
                </c:pt>
                <c:pt idx="14">
                  <c:v>0.32959158285634976</c:v>
                </c:pt>
                <c:pt idx="15">
                  <c:v>0.50681896110684033</c:v>
                </c:pt>
                <c:pt idx="16">
                  <c:v>0.15494916660462935</c:v>
                </c:pt>
                <c:pt idx="17">
                  <c:v>0.13602783303621221</c:v>
                </c:pt>
                <c:pt idx="18">
                  <c:v>0.17706898553686939</c:v>
                </c:pt>
                <c:pt idx="19">
                  <c:v>0.1646156856227827</c:v>
                </c:pt>
                <c:pt idx="20">
                  <c:v>0.25037521737155494</c:v>
                </c:pt>
                <c:pt idx="21">
                  <c:v>0.15898820567215421</c:v>
                </c:pt>
                <c:pt idx="22">
                  <c:v>0.21260734541177065</c:v>
                </c:pt>
                <c:pt idx="23">
                  <c:v>0.35037712344196176</c:v>
                </c:pt>
                <c:pt idx="24">
                  <c:v>0.33681759690937918</c:v>
                </c:pt>
                <c:pt idx="25">
                  <c:v>0.31910948273225503</c:v>
                </c:pt>
                <c:pt idx="26">
                  <c:v>0.27678311139177114</c:v>
                </c:pt>
                <c:pt idx="27">
                  <c:v>0.14146079891214994</c:v>
                </c:pt>
                <c:pt idx="28">
                  <c:v>9.0452911597037444E-2</c:v>
                </c:pt>
                <c:pt idx="29">
                  <c:v>4.5505465712406719E-2</c:v>
                </c:pt>
              </c:numCache>
            </c:numRef>
          </c:val>
          <c:smooth val="0"/>
          <c:extLst>
            <c:ext xmlns:c16="http://schemas.microsoft.com/office/drawing/2014/chart" uri="{C3380CC4-5D6E-409C-BE32-E72D297353CC}">
              <c16:uniqueId val="{00000000-1FC6-1F4F-A586-C1FB580D8D43}"/>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Sheet1!$M$2:$M$31</c:f>
              <c:numCache>
                <c:formatCode>General</c:formatCode>
                <c:ptCount val="30"/>
                <c:pt idx="0">
                  <c:v>10</c:v>
                </c:pt>
                <c:pt idx="1">
                  <c:v>9.3340878415328952</c:v>
                </c:pt>
                <c:pt idx="2">
                  <c:v>8.8599285865479107</c:v>
                </c:pt>
                <c:pt idx="3">
                  <c:v>9.1497692785220579</c:v>
                </c:pt>
                <c:pt idx="4">
                  <c:v>0.79550304781410242</c:v>
                </c:pt>
                <c:pt idx="5">
                  <c:v>0.67534961847111008</c:v>
                </c:pt>
                <c:pt idx="6">
                  <c:v>0.30881678231011372</c:v>
                </c:pt>
                <c:pt idx="7">
                  <c:v>0.2381388844806831</c:v>
                </c:pt>
                <c:pt idx="8">
                  <c:v>0.26059721709918482</c:v>
                </c:pt>
                <c:pt idx="9">
                  <c:v>0.22948015138193956</c:v>
                </c:pt>
                <c:pt idx="10">
                  <c:v>0.16789801475173236</c:v>
                </c:pt>
                <c:pt idx="11">
                  <c:v>6.4050339840733772E-2</c:v>
                </c:pt>
                <c:pt idx="12">
                  <c:v>9.6055707422923672E-2</c:v>
                </c:pt>
                <c:pt idx="13">
                  <c:v>9.9545012779954881E-2</c:v>
                </c:pt>
                <c:pt idx="14">
                  <c:v>0.12764966704005912</c:v>
                </c:pt>
                <c:pt idx="15">
                  <c:v>9.653071616782731E-2</c:v>
                </c:pt>
                <c:pt idx="16">
                  <c:v>9.8142844098206367E-2</c:v>
                </c:pt>
                <c:pt idx="17">
                  <c:v>0.11285892737817338</c:v>
                </c:pt>
                <c:pt idx="18">
                  <c:v>0.17200517276260627</c:v>
                </c:pt>
                <c:pt idx="19">
                  <c:v>0.24256719435367885</c:v>
                </c:pt>
                <c:pt idx="20">
                  <c:v>0.40808252804533707</c:v>
                </c:pt>
                <c:pt idx="21">
                  <c:v>0.7685560609357508</c:v>
                </c:pt>
                <c:pt idx="22">
                  <c:v>0.65736342038653439</c:v>
                </c:pt>
                <c:pt idx="23">
                  <c:v>0.79803077325709892</c:v>
                </c:pt>
                <c:pt idx="24">
                  <c:v>0.88790443461264812</c:v>
                </c:pt>
                <c:pt idx="25">
                  <c:v>0.69731453971815138</c:v>
                </c:pt>
                <c:pt idx="26">
                  <c:v>0.80323866321813031</c:v>
                </c:pt>
                <c:pt idx="27">
                  <c:v>0.90169544389330258</c:v>
                </c:pt>
                <c:pt idx="28">
                  <c:v>0.41901082049460098</c:v>
                </c:pt>
                <c:pt idx="29">
                  <c:v>0.43186607158762841</c:v>
                </c:pt>
              </c:numCache>
            </c:numRef>
          </c:val>
          <c:smooth val="0"/>
          <c:extLst>
            <c:ext xmlns:c16="http://schemas.microsoft.com/office/drawing/2014/chart" uri="{C3380CC4-5D6E-409C-BE32-E72D297353CC}">
              <c16:uniqueId val="{00000001-1FC6-1F4F-A586-C1FB580D8D43}"/>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Sheet1!$N$2:$N$31</c:f>
              <c:numCache>
                <c:formatCode>General</c:formatCode>
                <c:ptCount val="30"/>
                <c:pt idx="0">
                  <c:v>10</c:v>
                </c:pt>
                <c:pt idx="1">
                  <c:v>16.581017699540354</c:v>
                </c:pt>
                <c:pt idx="2">
                  <c:v>27.69134047398332</c:v>
                </c:pt>
                <c:pt idx="3">
                  <c:v>32.824005795261932</c:v>
                </c:pt>
                <c:pt idx="4">
                  <c:v>29.527905681357542</c:v>
                </c:pt>
                <c:pt idx="5">
                  <c:v>44.840328731985608</c:v>
                </c:pt>
                <c:pt idx="6">
                  <c:v>59.974528670708004</c:v>
                </c:pt>
                <c:pt idx="7">
                  <c:v>62.531493698583311</c:v>
                </c:pt>
                <c:pt idx="8">
                  <c:v>72.145241783152684</c:v>
                </c:pt>
                <c:pt idx="9">
                  <c:v>60.552091756579316</c:v>
                </c:pt>
                <c:pt idx="10">
                  <c:v>80.137589449255771</c:v>
                </c:pt>
                <c:pt idx="11">
                  <c:v>83.770319675883698</c:v>
                </c:pt>
                <c:pt idx="12">
                  <c:v>75.59828251800468</c:v>
                </c:pt>
                <c:pt idx="13">
                  <c:v>28.290306143175311</c:v>
                </c:pt>
                <c:pt idx="14">
                  <c:v>34.098540559923777</c:v>
                </c:pt>
                <c:pt idx="15">
                  <c:v>26.218353574717465</c:v>
                </c:pt>
                <c:pt idx="16">
                  <c:v>27.918684587336941</c:v>
                </c:pt>
                <c:pt idx="17">
                  <c:v>30.961003716346703</c:v>
                </c:pt>
                <c:pt idx="18">
                  <c:v>23.229771428765108</c:v>
                </c:pt>
                <c:pt idx="19">
                  <c:v>22.05354907655817</c:v>
                </c:pt>
                <c:pt idx="20">
                  <c:v>19.658393808937436</c:v>
                </c:pt>
                <c:pt idx="21">
                  <c:v>17.892051381348022</c:v>
                </c:pt>
                <c:pt idx="22">
                  <c:v>19.608078388581731</c:v>
                </c:pt>
                <c:pt idx="23">
                  <c:v>20.487072432348384</c:v>
                </c:pt>
                <c:pt idx="24">
                  <c:v>26.894318116664568</c:v>
                </c:pt>
                <c:pt idx="25">
                  <c:v>52.047442029582783</c:v>
                </c:pt>
                <c:pt idx="26">
                  <c:v>46.476654860764583</c:v>
                </c:pt>
                <c:pt idx="27">
                  <c:v>46.276729919648659</c:v>
                </c:pt>
                <c:pt idx="28">
                  <c:v>82.256060757149498</c:v>
                </c:pt>
                <c:pt idx="29">
                  <c:v>117.76982044247335</c:v>
                </c:pt>
              </c:numCache>
            </c:numRef>
          </c:val>
          <c:smooth val="0"/>
          <c:extLst>
            <c:ext xmlns:c16="http://schemas.microsoft.com/office/drawing/2014/chart" uri="{C3380CC4-5D6E-409C-BE32-E72D297353CC}">
              <c16:uniqueId val="{00000002-1FC6-1F4F-A586-C1FB580D8D43}"/>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Sheet1!$O$2:$O$31</c:f>
              <c:numCache>
                <c:formatCode>General</c:formatCode>
                <c:ptCount val="30"/>
                <c:pt idx="0">
                  <c:v>10</c:v>
                </c:pt>
                <c:pt idx="1">
                  <c:v>11.332409043404185</c:v>
                </c:pt>
                <c:pt idx="2">
                  <c:v>9.351311553059638</c:v>
                </c:pt>
                <c:pt idx="3">
                  <c:v>5.7139929641995764</c:v>
                </c:pt>
                <c:pt idx="4">
                  <c:v>5.5134032689221932</c:v>
                </c:pt>
                <c:pt idx="5">
                  <c:v>7.6008477080914503</c:v>
                </c:pt>
                <c:pt idx="6">
                  <c:v>6.5698322585622879</c:v>
                </c:pt>
                <c:pt idx="7">
                  <c:v>8.8771990502959479</c:v>
                </c:pt>
                <c:pt idx="8">
                  <c:v>9.1091738087484799</c:v>
                </c:pt>
                <c:pt idx="9">
                  <c:v>10.402753390892251</c:v>
                </c:pt>
                <c:pt idx="10">
                  <c:v>4.9935202561682672</c:v>
                </c:pt>
                <c:pt idx="11">
                  <c:v>3.9624991327030248</c:v>
                </c:pt>
                <c:pt idx="12">
                  <c:v>5.5560557261750549</c:v>
                </c:pt>
                <c:pt idx="13">
                  <c:v>2.3235392912016151</c:v>
                </c:pt>
                <c:pt idx="14">
                  <c:v>2.6926801964737859</c:v>
                </c:pt>
                <c:pt idx="15">
                  <c:v>3.4925532227737</c:v>
                </c:pt>
                <c:pt idx="16">
                  <c:v>3.2917909688667564</c:v>
                </c:pt>
                <c:pt idx="17">
                  <c:v>2.4059956243497629</c:v>
                </c:pt>
                <c:pt idx="18">
                  <c:v>2.1683534852909161</c:v>
                </c:pt>
                <c:pt idx="19">
                  <c:v>2.890646653567984</c:v>
                </c:pt>
                <c:pt idx="20">
                  <c:v>1.7172756352077809</c:v>
                </c:pt>
                <c:pt idx="21">
                  <c:v>2.4981940040746506</c:v>
                </c:pt>
                <c:pt idx="22">
                  <c:v>-0.43849809589827038</c:v>
                </c:pt>
                <c:pt idx="23">
                  <c:v>-5.7252361849094886E-2</c:v>
                </c:pt>
                <c:pt idx="24">
                  <c:v>-8.469937922421561E-2</c:v>
                </c:pt>
                <c:pt idx="25">
                  <c:v>-6.8476781287379745E-2</c:v>
                </c:pt>
                <c:pt idx="26">
                  <c:v>-6.45594200126757E-2</c:v>
                </c:pt>
                <c:pt idx="27">
                  <c:v>-8.4978096975862616E-2</c:v>
                </c:pt>
                <c:pt idx="28">
                  <c:v>-4.3589644105741322E-2</c:v>
                </c:pt>
                <c:pt idx="29">
                  <c:v>-2.1403168217178175E-2</c:v>
                </c:pt>
              </c:numCache>
            </c:numRef>
          </c:val>
          <c:smooth val="0"/>
          <c:extLst>
            <c:ext xmlns:c16="http://schemas.microsoft.com/office/drawing/2014/chart" uri="{C3380CC4-5D6E-409C-BE32-E72D297353CC}">
              <c16:uniqueId val="{00000003-1FC6-1F4F-A586-C1FB580D8D43}"/>
            </c:ext>
          </c:extLst>
        </c:ser>
        <c:ser>
          <c:idx val="4"/>
          <c:order val="4"/>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Sheet1!$P$2:$P$31</c:f>
              <c:numCache>
                <c:formatCode>General</c:formatCode>
                <c:ptCount val="30"/>
                <c:pt idx="0">
                  <c:v>10</c:v>
                </c:pt>
                <c:pt idx="1">
                  <c:v>11.115738302332252</c:v>
                </c:pt>
                <c:pt idx="2">
                  <c:v>9.3346142397861573</c:v>
                </c:pt>
                <c:pt idx="3">
                  <c:v>8.2941177742872689</c:v>
                </c:pt>
                <c:pt idx="4">
                  <c:v>3.1227178866133265</c:v>
                </c:pt>
                <c:pt idx="5">
                  <c:v>1.743570079563576</c:v>
                </c:pt>
                <c:pt idx="6">
                  <c:v>1.4240057037055078</c:v>
                </c:pt>
                <c:pt idx="7">
                  <c:v>0.66873344215317676</c:v>
                </c:pt>
                <c:pt idx="8">
                  <c:v>0.21862645253790786</c:v>
                </c:pt>
                <c:pt idx="9">
                  <c:v>0.32316063893803487</c:v>
                </c:pt>
                <c:pt idx="10">
                  <c:v>0.20401971841236602</c:v>
                </c:pt>
                <c:pt idx="11">
                  <c:v>0.1782254820457988</c:v>
                </c:pt>
                <c:pt idx="12">
                  <c:v>0.13327601748779591</c:v>
                </c:pt>
                <c:pt idx="13">
                  <c:v>6.6936562061979968E-2</c:v>
                </c:pt>
                <c:pt idx="14">
                  <c:v>9.0309017033668282E-2</c:v>
                </c:pt>
                <c:pt idx="15">
                  <c:v>5.8416629135070237E-2</c:v>
                </c:pt>
                <c:pt idx="16">
                  <c:v>7.474349816083832E-2</c:v>
                </c:pt>
                <c:pt idx="17">
                  <c:v>8.047341679020216E-2</c:v>
                </c:pt>
                <c:pt idx="18">
                  <c:v>5.7148883926322468E-2</c:v>
                </c:pt>
                <c:pt idx="19">
                  <c:v>1.9661518158639035E-2</c:v>
                </c:pt>
                <c:pt idx="20">
                  <c:v>1.0242231824199109E-2</c:v>
                </c:pt>
                <c:pt idx="21">
                  <c:v>7.6913950920074773E-3</c:v>
                </c:pt>
                <c:pt idx="22">
                  <c:v>1.0284114842976847E-2</c:v>
                </c:pt>
                <c:pt idx="23">
                  <c:v>7.742196370894767E-3</c:v>
                </c:pt>
                <c:pt idx="24">
                  <c:v>8.1374599046482726E-3</c:v>
                </c:pt>
                <c:pt idx="25">
                  <c:v>7.950611004368972E-3</c:v>
                </c:pt>
                <c:pt idx="26">
                  <c:v>4.4215746496270684E-3</c:v>
                </c:pt>
                <c:pt idx="27">
                  <c:v>3.938597004032875E-3</c:v>
                </c:pt>
                <c:pt idx="28">
                  <c:v>4.7619199567316825E-3</c:v>
                </c:pt>
                <c:pt idx="29">
                  <c:v>7.9470186474252334E-3</c:v>
                </c:pt>
              </c:numCache>
            </c:numRef>
          </c:val>
          <c:smooth val="0"/>
          <c:extLst>
            <c:ext xmlns:c16="http://schemas.microsoft.com/office/drawing/2014/chart" uri="{C3380CC4-5D6E-409C-BE32-E72D297353CC}">
              <c16:uniqueId val="{00000004-1FC6-1F4F-A586-C1FB580D8D43}"/>
            </c:ext>
          </c:extLst>
        </c:ser>
        <c:ser>
          <c:idx val="5"/>
          <c:order val="5"/>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Sheet1!$Q$2:$Q$31</c:f>
              <c:numCache>
                <c:formatCode>General</c:formatCode>
                <c:ptCount val="30"/>
                <c:pt idx="0">
                  <c:v>10</c:v>
                </c:pt>
                <c:pt idx="1">
                  <c:v>14.855943205304936</c:v>
                </c:pt>
                <c:pt idx="2">
                  <c:v>17.869428350855998</c:v>
                </c:pt>
                <c:pt idx="3">
                  <c:v>17.128951515315855</c:v>
                </c:pt>
                <c:pt idx="4">
                  <c:v>11.594142942102495</c:v>
                </c:pt>
                <c:pt idx="5">
                  <c:v>7.1873489743894297</c:v>
                </c:pt>
                <c:pt idx="6">
                  <c:v>6.12999739293888</c:v>
                </c:pt>
                <c:pt idx="7">
                  <c:v>13.686311695921225</c:v>
                </c:pt>
                <c:pt idx="8">
                  <c:v>14.90974702647925</c:v>
                </c:pt>
                <c:pt idx="9">
                  <c:v>15.29301911682631</c:v>
                </c:pt>
                <c:pt idx="10">
                  <c:v>4.0460128122612122</c:v>
                </c:pt>
                <c:pt idx="11">
                  <c:v>3.3269872825050579</c:v>
                </c:pt>
                <c:pt idx="12">
                  <c:v>4.0163981911474522</c:v>
                </c:pt>
                <c:pt idx="13">
                  <c:v>4.4371715533740366</c:v>
                </c:pt>
                <c:pt idx="14">
                  <c:v>5.9611140703918606</c:v>
                </c:pt>
                <c:pt idx="15">
                  <c:v>6.028422040072571</c:v>
                </c:pt>
                <c:pt idx="16">
                  <c:v>3.1628878442158612</c:v>
                </c:pt>
                <c:pt idx="17">
                  <c:v>4.9303291436012024</c:v>
                </c:pt>
                <c:pt idx="18">
                  <c:v>2.3275519575963735</c:v>
                </c:pt>
                <c:pt idx="19">
                  <c:v>1.8640316687176792</c:v>
                </c:pt>
                <c:pt idx="20">
                  <c:v>1.7480602599681268</c:v>
                </c:pt>
                <c:pt idx="21">
                  <c:v>1.9216353680197098</c:v>
                </c:pt>
                <c:pt idx="22">
                  <c:v>2.3377421084178374</c:v>
                </c:pt>
                <c:pt idx="23">
                  <c:v>2.3252770065359849</c:v>
                </c:pt>
                <c:pt idx="24">
                  <c:v>1.3424799696758276</c:v>
                </c:pt>
                <c:pt idx="25">
                  <c:v>0.45296600005361043</c:v>
                </c:pt>
                <c:pt idx="26">
                  <c:v>0.65643139776123904</c:v>
                </c:pt>
                <c:pt idx="27">
                  <c:v>0.81956487134637979</c:v>
                </c:pt>
                <c:pt idx="28">
                  <c:v>0.70936842472103179</c:v>
                </c:pt>
                <c:pt idx="29">
                  <c:v>1.1782344536166527</c:v>
                </c:pt>
              </c:numCache>
            </c:numRef>
          </c:val>
          <c:smooth val="0"/>
          <c:extLst>
            <c:ext xmlns:c16="http://schemas.microsoft.com/office/drawing/2014/chart" uri="{C3380CC4-5D6E-409C-BE32-E72D297353CC}">
              <c16:uniqueId val="{00000005-1FC6-1F4F-A586-C1FB580D8D43}"/>
            </c:ext>
          </c:extLst>
        </c:ser>
        <c:ser>
          <c:idx val="6"/>
          <c:order val="6"/>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Sheet1!$R$2:$R$31</c:f>
              <c:numCache>
                <c:formatCode>General</c:formatCode>
                <c:ptCount val="30"/>
                <c:pt idx="0">
                  <c:v>10</c:v>
                </c:pt>
                <c:pt idx="1">
                  <c:v>11.015173275518066</c:v>
                </c:pt>
                <c:pt idx="2">
                  <c:v>7.7161660233344049</c:v>
                </c:pt>
                <c:pt idx="3">
                  <c:v>13.326601177868252</c:v>
                </c:pt>
                <c:pt idx="4">
                  <c:v>6.9815849315811391</c:v>
                </c:pt>
                <c:pt idx="5">
                  <c:v>4.6117332623371965</c:v>
                </c:pt>
                <c:pt idx="6">
                  <c:v>3.423101734400134</c:v>
                </c:pt>
                <c:pt idx="7">
                  <c:v>3.8271477954308866</c:v>
                </c:pt>
                <c:pt idx="8">
                  <c:v>3.4582580058947334</c:v>
                </c:pt>
                <c:pt idx="9">
                  <c:v>5.4282889224772264</c:v>
                </c:pt>
                <c:pt idx="10">
                  <c:v>7.2698846609583168</c:v>
                </c:pt>
                <c:pt idx="11">
                  <c:v>8.9180538209416387</c:v>
                </c:pt>
                <c:pt idx="12">
                  <c:v>13.844456193776447</c:v>
                </c:pt>
                <c:pt idx="13">
                  <c:v>11.343395803413019</c:v>
                </c:pt>
                <c:pt idx="14">
                  <c:v>7.6790920685005011</c:v>
                </c:pt>
                <c:pt idx="15">
                  <c:v>9.6026091948099577</c:v>
                </c:pt>
                <c:pt idx="16">
                  <c:v>8.1643192341841697</c:v>
                </c:pt>
                <c:pt idx="17">
                  <c:v>9.4640579167698622</c:v>
                </c:pt>
                <c:pt idx="18">
                  <c:v>11.318801640291291</c:v>
                </c:pt>
                <c:pt idx="19">
                  <c:v>6.4554449969049177</c:v>
                </c:pt>
                <c:pt idx="20">
                  <c:v>8.5226129837604265</c:v>
                </c:pt>
                <c:pt idx="21">
                  <c:v>6.1174527586912637</c:v>
                </c:pt>
                <c:pt idx="22">
                  <c:v>6.239172989606331</c:v>
                </c:pt>
                <c:pt idx="23">
                  <c:v>5.4361622758667894</c:v>
                </c:pt>
                <c:pt idx="24">
                  <c:v>0.3289337062590863</c:v>
                </c:pt>
                <c:pt idx="25">
                  <c:v>0.3112142544404588</c:v>
                </c:pt>
                <c:pt idx="26">
                  <c:v>0.29791678835333707</c:v>
                </c:pt>
                <c:pt idx="27">
                  <c:v>0.28592400518643163</c:v>
                </c:pt>
                <c:pt idx="28">
                  <c:v>0.36488877044628237</c:v>
                </c:pt>
                <c:pt idx="29">
                  <c:v>0.29415893702781709</c:v>
                </c:pt>
              </c:numCache>
            </c:numRef>
          </c:val>
          <c:smooth val="0"/>
          <c:extLst>
            <c:ext xmlns:c16="http://schemas.microsoft.com/office/drawing/2014/chart" uri="{C3380CC4-5D6E-409C-BE32-E72D297353CC}">
              <c16:uniqueId val="{00000006-1FC6-1F4F-A586-C1FB580D8D43}"/>
            </c:ext>
          </c:extLst>
        </c:ser>
        <c:ser>
          <c:idx val="7"/>
          <c:order val="7"/>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val>
            <c:numRef>
              <c:f>Sheet1!$S$2:$S$31</c:f>
              <c:numCache>
                <c:formatCode>General</c:formatCode>
                <c:ptCount val="30"/>
                <c:pt idx="0">
                  <c:v>10</c:v>
                </c:pt>
                <c:pt idx="1">
                  <c:v>-0.20763326684330785</c:v>
                </c:pt>
                <c:pt idx="2">
                  <c:v>-0.28239391067761249</c:v>
                </c:pt>
                <c:pt idx="3">
                  <c:v>-0.48593260407515054</c:v>
                </c:pt>
                <c:pt idx="4">
                  <c:v>-0.56429312456947278</c:v>
                </c:pt>
                <c:pt idx="5">
                  <c:v>-0.55314566194478798</c:v>
                </c:pt>
                <c:pt idx="6">
                  <c:v>-1.0118036011822837</c:v>
                </c:pt>
                <c:pt idx="7">
                  <c:v>-1.5645939339720936</c:v>
                </c:pt>
                <c:pt idx="8">
                  <c:v>-2.6076477265980698</c:v>
                </c:pt>
                <c:pt idx="9">
                  <c:v>-1.3007566943229762</c:v>
                </c:pt>
                <c:pt idx="10">
                  <c:v>-7.6685714912538547E-2</c:v>
                </c:pt>
                <c:pt idx="11">
                  <c:v>-4.7317247928511032E-2</c:v>
                </c:pt>
                <c:pt idx="12">
                  <c:v>-3.4029094917774692E-2</c:v>
                </c:pt>
                <c:pt idx="13">
                  <c:v>-2.8036254956784686E-2</c:v>
                </c:pt>
                <c:pt idx="14">
                  <c:v>-3.1909759749205339E-2</c:v>
                </c:pt>
                <c:pt idx="15">
                  <c:v>-3.2678174160578097E-2</c:v>
                </c:pt>
                <c:pt idx="16">
                  <c:v>-4.1428100285406784E-2</c:v>
                </c:pt>
                <c:pt idx="17">
                  <c:v>-2.5713280847529923E-2</c:v>
                </c:pt>
                <c:pt idx="18">
                  <c:v>-2.3036819551360724E-2</c:v>
                </c:pt>
                <c:pt idx="19">
                  <c:v>-2.2853962119232768E-2</c:v>
                </c:pt>
                <c:pt idx="20">
                  <c:v>-2.3415739204033142E-2</c:v>
                </c:pt>
                <c:pt idx="21">
                  <c:v>-2.7668940181604467E-2</c:v>
                </c:pt>
                <c:pt idx="22">
                  <c:v>-1.7487405933625955E-2</c:v>
                </c:pt>
                <c:pt idx="23">
                  <c:v>-3.0600641338821368E-2</c:v>
                </c:pt>
                <c:pt idx="24">
                  <c:v>-4.0702017848277657E-2</c:v>
                </c:pt>
                <c:pt idx="25">
                  <c:v>-3.0886212178748412E-2</c:v>
                </c:pt>
                <c:pt idx="26">
                  <c:v>-4.7982022397866426E-2</c:v>
                </c:pt>
                <c:pt idx="27">
                  <c:v>-7.5862719018381958E-2</c:v>
                </c:pt>
                <c:pt idx="28">
                  <c:v>-4.9310573390468265E-2</c:v>
                </c:pt>
                <c:pt idx="29">
                  <c:v>-5.2097030992877359E-2</c:v>
                </c:pt>
              </c:numCache>
            </c:numRef>
          </c:val>
          <c:smooth val="0"/>
          <c:extLst>
            <c:ext xmlns:c16="http://schemas.microsoft.com/office/drawing/2014/chart" uri="{C3380CC4-5D6E-409C-BE32-E72D297353CC}">
              <c16:uniqueId val="{00000007-1FC6-1F4F-A586-C1FB580D8D43}"/>
            </c:ext>
          </c:extLst>
        </c:ser>
        <c:ser>
          <c:idx val="8"/>
          <c:order val="8"/>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val>
            <c:numRef>
              <c:f>Sheet1!$T$2:$T$31</c:f>
              <c:numCache>
                <c:formatCode>General</c:formatCode>
                <c:ptCount val="30"/>
                <c:pt idx="0">
                  <c:v>10</c:v>
                </c:pt>
                <c:pt idx="1">
                  <c:v>10.071543246406002</c:v>
                </c:pt>
                <c:pt idx="2">
                  <c:v>17.472380791021621</c:v>
                </c:pt>
                <c:pt idx="3">
                  <c:v>19.305116487403041</c:v>
                </c:pt>
                <c:pt idx="4">
                  <c:v>25.850604188008152</c:v>
                </c:pt>
                <c:pt idx="5">
                  <c:v>25.854188478102554</c:v>
                </c:pt>
                <c:pt idx="6">
                  <c:v>35.055457990588792</c:v>
                </c:pt>
                <c:pt idx="7">
                  <c:v>20.430924089184685</c:v>
                </c:pt>
                <c:pt idx="8">
                  <c:v>30.042324003511464</c:v>
                </c:pt>
                <c:pt idx="9">
                  <c:v>37.1834928430074</c:v>
                </c:pt>
                <c:pt idx="10">
                  <c:v>31.147597144207111</c:v>
                </c:pt>
                <c:pt idx="11">
                  <c:v>29.547308856336695</c:v>
                </c:pt>
                <c:pt idx="12">
                  <c:v>22.613365353971169</c:v>
                </c:pt>
                <c:pt idx="13">
                  <c:v>21.83893051539842</c:v>
                </c:pt>
                <c:pt idx="14">
                  <c:v>20.593683631972176</c:v>
                </c:pt>
                <c:pt idx="15">
                  <c:v>19.186829177038252</c:v>
                </c:pt>
                <c:pt idx="16">
                  <c:v>17.488145170752219</c:v>
                </c:pt>
                <c:pt idx="17">
                  <c:v>13.214992696464192</c:v>
                </c:pt>
                <c:pt idx="18">
                  <c:v>10.188312057663685</c:v>
                </c:pt>
                <c:pt idx="19">
                  <c:v>13.323838312207211</c:v>
                </c:pt>
                <c:pt idx="20">
                  <c:v>11.675646269576921</c:v>
                </c:pt>
                <c:pt idx="21">
                  <c:v>4.852016710818952</c:v>
                </c:pt>
                <c:pt idx="22">
                  <c:v>2.4143195043763166</c:v>
                </c:pt>
                <c:pt idx="23">
                  <c:v>1.6870765685228952</c:v>
                </c:pt>
                <c:pt idx="24">
                  <c:v>1.235240161173794</c:v>
                </c:pt>
                <c:pt idx="25">
                  <c:v>1.4603991622738306</c:v>
                </c:pt>
                <c:pt idx="26">
                  <c:v>1.888301332862107</c:v>
                </c:pt>
                <c:pt idx="27">
                  <c:v>2.0005428352801053</c:v>
                </c:pt>
                <c:pt idx="28">
                  <c:v>1.6701898518651299</c:v>
                </c:pt>
                <c:pt idx="29">
                  <c:v>0.99807822393012458</c:v>
                </c:pt>
              </c:numCache>
            </c:numRef>
          </c:val>
          <c:smooth val="0"/>
          <c:extLst>
            <c:ext xmlns:c16="http://schemas.microsoft.com/office/drawing/2014/chart" uri="{C3380CC4-5D6E-409C-BE32-E72D297353CC}">
              <c16:uniqueId val="{00000008-1FC6-1F4F-A586-C1FB580D8D43}"/>
            </c:ext>
          </c:extLst>
        </c:ser>
        <c:ser>
          <c:idx val="9"/>
          <c:order val="9"/>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val>
            <c:numRef>
              <c:f>Sheet1!$U$2:$U$31</c:f>
              <c:numCache>
                <c:formatCode>General</c:formatCode>
                <c:ptCount val="30"/>
                <c:pt idx="0">
                  <c:v>10</c:v>
                </c:pt>
                <c:pt idx="1">
                  <c:v>6.5563556249929604</c:v>
                </c:pt>
                <c:pt idx="2">
                  <c:v>7.8829999156070141</c:v>
                </c:pt>
                <c:pt idx="3">
                  <c:v>6.5420210006866375</c:v>
                </c:pt>
                <c:pt idx="4">
                  <c:v>7.2190696445659972</c:v>
                </c:pt>
                <c:pt idx="5">
                  <c:v>12.401946019123299</c:v>
                </c:pt>
                <c:pt idx="6">
                  <c:v>16.863879775198765</c:v>
                </c:pt>
                <c:pt idx="7">
                  <c:v>19.177615805105166</c:v>
                </c:pt>
                <c:pt idx="8">
                  <c:v>7.6239761090667768</c:v>
                </c:pt>
                <c:pt idx="9">
                  <c:v>11.874511322899119</c:v>
                </c:pt>
                <c:pt idx="10">
                  <c:v>4.6934066477215293</c:v>
                </c:pt>
                <c:pt idx="11">
                  <c:v>3.8258752732476986</c:v>
                </c:pt>
                <c:pt idx="12">
                  <c:v>-0.71672758277390591</c:v>
                </c:pt>
                <c:pt idx="13">
                  <c:v>-0.86891616723516063</c:v>
                </c:pt>
                <c:pt idx="14">
                  <c:v>-1.1287479705763181</c:v>
                </c:pt>
                <c:pt idx="15">
                  <c:v>-1.1190439847019562</c:v>
                </c:pt>
                <c:pt idx="16">
                  <c:v>-1.1300102253619342</c:v>
                </c:pt>
                <c:pt idx="17">
                  <c:v>-0.92079324690403941</c:v>
                </c:pt>
                <c:pt idx="18">
                  <c:v>-0.35072967051121301</c:v>
                </c:pt>
                <c:pt idx="19">
                  <c:v>-0.27191772345264981</c:v>
                </c:pt>
                <c:pt idx="20">
                  <c:v>-0.14021101290823448</c:v>
                </c:pt>
                <c:pt idx="21">
                  <c:v>-0.14793748699022377</c:v>
                </c:pt>
                <c:pt idx="22">
                  <c:v>-0.12364373003595737</c:v>
                </c:pt>
                <c:pt idx="23">
                  <c:v>-2.5420994112744472E-2</c:v>
                </c:pt>
                <c:pt idx="24">
                  <c:v>-4.0618134883906996E-2</c:v>
                </c:pt>
                <c:pt idx="25">
                  <c:v>-3.6458841664142226E-2</c:v>
                </c:pt>
                <c:pt idx="26">
                  <c:v>-3.2312055576181102E-2</c:v>
                </c:pt>
                <c:pt idx="27">
                  <c:v>-3.417237869846404E-2</c:v>
                </c:pt>
                <c:pt idx="28">
                  <c:v>-4.3740425276169219E-2</c:v>
                </c:pt>
                <c:pt idx="29">
                  <c:v>-9.617747499523481E-3</c:v>
                </c:pt>
              </c:numCache>
            </c:numRef>
          </c:val>
          <c:smooth val="0"/>
          <c:extLst>
            <c:ext xmlns:c16="http://schemas.microsoft.com/office/drawing/2014/chart" uri="{C3380CC4-5D6E-409C-BE32-E72D297353CC}">
              <c16:uniqueId val="{00000009-1FC6-1F4F-A586-C1FB580D8D43}"/>
            </c:ext>
          </c:extLst>
        </c:ser>
        <c:dLbls>
          <c:showLegendKey val="0"/>
          <c:showVal val="0"/>
          <c:showCatName val="0"/>
          <c:showSerName val="0"/>
          <c:showPercent val="0"/>
          <c:showBubbleSize val="0"/>
        </c:dLbls>
        <c:marker val="1"/>
        <c:smooth val="0"/>
        <c:axId val="1911263599"/>
        <c:axId val="1908062911"/>
      </c:lineChart>
      <c:catAx>
        <c:axId val="191126359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8062911"/>
        <c:crosses val="autoZero"/>
        <c:auto val="1"/>
        <c:lblAlgn val="ctr"/>
        <c:lblOffset val="100"/>
        <c:noMultiLvlLbl val="0"/>
      </c:catAx>
      <c:valAx>
        <c:axId val="190806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126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Sheet1!$AH$2:$AH$101</c:f>
              <c:numCache>
                <c:formatCode>General</c:formatCode>
                <c:ptCount val="100"/>
                <c:pt idx="0">
                  <c:v>100</c:v>
                </c:pt>
                <c:pt idx="1">
                  <c:v>87.87260644710932</c:v>
                </c:pt>
                <c:pt idx="2">
                  <c:v>71.923055861901759</c:v>
                </c:pt>
                <c:pt idx="3">
                  <c:v>59.917537148676402</c:v>
                </c:pt>
                <c:pt idx="4">
                  <c:v>61.463122790220318</c:v>
                </c:pt>
                <c:pt idx="5">
                  <c:v>61.209298331764295</c:v>
                </c:pt>
                <c:pt idx="6">
                  <c:v>56.100532455926434</c:v>
                </c:pt>
                <c:pt idx="7">
                  <c:v>55.654291448635512</c:v>
                </c:pt>
                <c:pt idx="8">
                  <c:v>53.413751779558154</c:v>
                </c:pt>
                <c:pt idx="9">
                  <c:v>42.47182797948301</c:v>
                </c:pt>
                <c:pt idx="10">
                  <c:v>41.677091724470763</c:v>
                </c:pt>
                <c:pt idx="11">
                  <c:v>42.277753105664594</c:v>
                </c:pt>
                <c:pt idx="12">
                  <c:v>38.520244445500026</c:v>
                </c:pt>
                <c:pt idx="13">
                  <c:v>39.053859770632329</c:v>
                </c:pt>
                <c:pt idx="14">
                  <c:v>49.603777100653346</c:v>
                </c:pt>
                <c:pt idx="15">
                  <c:v>43.960301720864216</c:v>
                </c:pt>
                <c:pt idx="16">
                  <c:v>39.784347804520465</c:v>
                </c:pt>
                <c:pt idx="17">
                  <c:v>42.256412163619395</c:v>
                </c:pt>
                <c:pt idx="18">
                  <c:v>45.189778793698395</c:v>
                </c:pt>
                <c:pt idx="19">
                  <c:v>43.956062008769898</c:v>
                </c:pt>
                <c:pt idx="20">
                  <c:v>40.514665403137585</c:v>
                </c:pt>
                <c:pt idx="21">
                  <c:v>47.895323208569977</c:v>
                </c:pt>
                <c:pt idx="22">
                  <c:v>50.44290219594118</c:v>
                </c:pt>
                <c:pt idx="23">
                  <c:v>45.31388756441207</c:v>
                </c:pt>
                <c:pt idx="24">
                  <c:v>45.371412357037556</c:v>
                </c:pt>
                <c:pt idx="25">
                  <c:v>38.512509822571857</c:v>
                </c:pt>
                <c:pt idx="26">
                  <c:v>40.169739343047205</c:v>
                </c:pt>
                <c:pt idx="27">
                  <c:v>46.586280202005725</c:v>
                </c:pt>
                <c:pt idx="28">
                  <c:v>45.07641949228227</c:v>
                </c:pt>
                <c:pt idx="29">
                  <c:v>51.815821251294885</c:v>
                </c:pt>
                <c:pt idx="30">
                  <c:v>53.738386630532268</c:v>
                </c:pt>
                <c:pt idx="31">
                  <c:v>53.170442812898933</c:v>
                </c:pt>
                <c:pt idx="32">
                  <c:v>50.508187633469923</c:v>
                </c:pt>
                <c:pt idx="33">
                  <c:v>48.418738863023897</c:v>
                </c:pt>
                <c:pt idx="34">
                  <c:v>47.135333448490407</c:v>
                </c:pt>
                <c:pt idx="35">
                  <c:v>50.682892828790521</c:v>
                </c:pt>
                <c:pt idx="36">
                  <c:v>46.66301090816939</c:v>
                </c:pt>
                <c:pt idx="37">
                  <c:v>46.394597180750679</c:v>
                </c:pt>
                <c:pt idx="38">
                  <c:v>50.315360187205506</c:v>
                </c:pt>
                <c:pt idx="39">
                  <c:v>52.409414233758945</c:v>
                </c:pt>
                <c:pt idx="40">
                  <c:v>45.513466714867818</c:v>
                </c:pt>
                <c:pt idx="41">
                  <c:v>44.343245379402703</c:v>
                </c:pt>
                <c:pt idx="42">
                  <c:v>40.836945375606078</c:v>
                </c:pt>
                <c:pt idx="43">
                  <c:v>45.302671161186638</c:v>
                </c:pt>
                <c:pt idx="44">
                  <c:v>46.759181906004052</c:v>
                </c:pt>
                <c:pt idx="45">
                  <c:v>46.569485981361247</c:v>
                </c:pt>
                <c:pt idx="46">
                  <c:v>43.936167541426343</c:v>
                </c:pt>
                <c:pt idx="47">
                  <c:v>54.62421197613395</c:v>
                </c:pt>
                <c:pt idx="48">
                  <c:v>42.713138190293336</c:v>
                </c:pt>
                <c:pt idx="49">
                  <c:v>44.894759098591351</c:v>
                </c:pt>
                <c:pt idx="50">
                  <c:v>40.987905150708706</c:v>
                </c:pt>
                <c:pt idx="51">
                  <c:v>43.147312323291501</c:v>
                </c:pt>
                <c:pt idx="52">
                  <c:v>44.892508939513064</c:v>
                </c:pt>
                <c:pt idx="53">
                  <c:v>38.944023499205201</c:v>
                </c:pt>
                <c:pt idx="54">
                  <c:v>35.274471047359377</c:v>
                </c:pt>
                <c:pt idx="55">
                  <c:v>32.706346266991076</c:v>
                </c:pt>
                <c:pt idx="56">
                  <c:v>31.204931960353345</c:v>
                </c:pt>
                <c:pt idx="57">
                  <c:v>30.893506744837971</c:v>
                </c:pt>
                <c:pt idx="58">
                  <c:v>31.159042571219015</c:v>
                </c:pt>
                <c:pt idx="59">
                  <c:v>26.329213031923402</c:v>
                </c:pt>
                <c:pt idx="60">
                  <c:v>27.267785850346709</c:v>
                </c:pt>
                <c:pt idx="61">
                  <c:v>28.386640638517324</c:v>
                </c:pt>
                <c:pt idx="62">
                  <c:v>27.42043529185046</c:v>
                </c:pt>
                <c:pt idx="63">
                  <c:v>28.818038576798671</c:v>
                </c:pt>
                <c:pt idx="64">
                  <c:v>32.576067204552821</c:v>
                </c:pt>
                <c:pt idx="65">
                  <c:v>32.062903511846073</c:v>
                </c:pt>
                <c:pt idx="66">
                  <c:v>35.036474987924613</c:v>
                </c:pt>
                <c:pt idx="67">
                  <c:v>30.41593591301687</c:v>
                </c:pt>
                <c:pt idx="68">
                  <c:v>27.827326483391563</c:v>
                </c:pt>
                <c:pt idx="69">
                  <c:v>28.924246676359729</c:v>
                </c:pt>
                <c:pt idx="70">
                  <c:v>30.655077029433926</c:v>
                </c:pt>
                <c:pt idx="71">
                  <c:v>31.546873744432485</c:v>
                </c:pt>
                <c:pt idx="72">
                  <c:v>29.490860997094817</c:v>
                </c:pt>
                <c:pt idx="73">
                  <c:v>30.547990277186987</c:v>
                </c:pt>
                <c:pt idx="74">
                  <c:v>29.635893468370774</c:v>
                </c:pt>
                <c:pt idx="75">
                  <c:v>29.665934058410279</c:v>
                </c:pt>
                <c:pt idx="76">
                  <c:v>31.492600617967071</c:v>
                </c:pt>
                <c:pt idx="77">
                  <c:v>33.714769498573482</c:v>
                </c:pt>
                <c:pt idx="78">
                  <c:v>31.864241724564277</c:v>
                </c:pt>
                <c:pt idx="79">
                  <c:v>33.677900492916088</c:v>
                </c:pt>
                <c:pt idx="80">
                  <c:v>33.034715378649175</c:v>
                </c:pt>
                <c:pt idx="81">
                  <c:v>34.057241719810449</c:v>
                </c:pt>
                <c:pt idx="82">
                  <c:v>32.283474918868201</c:v>
                </c:pt>
                <c:pt idx="83">
                  <c:v>34.305639515931567</c:v>
                </c:pt>
                <c:pt idx="84">
                  <c:v>30.341119453666771</c:v>
                </c:pt>
                <c:pt idx="85">
                  <c:v>22.131060646538391</c:v>
                </c:pt>
                <c:pt idx="86">
                  <c:v>17.944214494019267</c:v>
                </c:pt>
                <c:pt idx="87">
                  <c:v>17.358579970654109</c:v>
                </c:pt>
                <c:pt idx="88">
                  <c:v>14.711327838419228</c:v>
                </c:pt>
                <c:pt idx="89">
                  <c:v>13.939394934877514</c:v>
                </c:pt>
                <c:pt idx="90">
                  <c:v>16.195899900902333</c:v>
                </c:pt>
                <c:pt idx="91">
                  <c:v>14.079481139198158</c:v>
                </c:pt>
                <c:pt idx="92">
                  <c:v>11.645977300214271</c:v>
                </c:pt>
                <c:pt idx="93">
                  <c:v>11.504632999267086</c:v>
                </c:pt>
                <c:pt idx="94">
                  <c:v>10.919586185132088</c:v>
                </c:pt>
                <c:pt idx="95">
                  <c:v>9.3212162052350696</c:v>
                </c:pt>
                <c:pt idx="96">
                  <c:v>7.7610291021751934</c:v>
                </c:pt>
                <c:pt idx="97">
                  <c:v>7.838876612133177</c:v>
                </c:pt>
                <c:pt idx="98">
                  <c:v>8.6933305269048198</c:v>
                </c:pt>
                <c:pt idx="99">
                  <c:v>9.4365763156742624</c:v>
                </c:pt>
              </c:numCache>
            </c:numRef>
          </c:val>
          <c:smooth val="0"/>
          <c:extLst>
            <c:ext xmlns:c16="http://schemas.microsoft.com/office/drawing/2014/chart" uri="{C3380CC4-5D6E-409C-BE32-E72D297353CC}">
              <c16:uniqueId val="{00000000-26D3-DD43-96A2-6DE4F8F574F2}"/>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Sheet1!$AI$2:$AI$101</c:f>
              <c:numCache>
                <c:formatCode>General</c:formatCode>
                <c:ptCount val="100"/>
                <c:pt idx="0">
                  <c:v>100</c:v>
                </c:pt>
                <c:pt idx="1">
                  <c:v>91.034195705379446</c:v>
                </c:pt>
                <c:pt idx="2">
                  <c:v>78.706444348048294</c:v>
                </c:pt>
                <c:pt idx="3">
                  <c:v>82.728174738488704</c:v>
                </c:pt>
                <c:pt idx="4">
                  <c:v>77.782872488489431</c:v>
                </c:pt>
                <c:pt idx="5">
                  <c:v>76.921908950551156</c:v>
                </c:pt>
                <c:pt idx="6">
                  <c:v>84.745212804633184</c:v>
                </c:pt>
                <c:pt idx="7">
                  <c:v>81.677806151072701</c:v>
                </c:pt>
                <c:pt idx="8">
                  <c:v>96.611969519789866</c:v>
                </c:pt>
                <c:pt idx="9">
                  <c:v>104.30280843630888</c:v>
                </c:pt>
                <c:pt idx="10">
                  <c:v>96.898282230328789</c:v>
                </c:pt>
                <c:pt idx="11">
                  <c:v>103.92627305148234</c:v>
                </c:pt>
                <c:pt idx="12">
                  <c:v>117.69550175317188</c:v>
                </c:pt>
                <c:pt idx="13">
                  <c:v>117.70121563527825</c:v>
                </c:pt>
                <c:pt idx="14">
                  <c:v>125.84920981191472</c:v>
                </c:pt>
                <c:pt idx="15">
                  <c:v>132.55845357533735</c:v>
                </c:pt>
                <c:pt idx="16">
                  <c:v>109.54974733345477</c:v>
                </c:pt>
                <c:pt idx="17">
                  <c:v>120.04199797121237</c:v>
                </c:pt>
                <c:pt idx="18">
                  <c:v>123.88661957149543</c:v>
                </c:pt>
                <c:pt idx="19">
                  <c:v>119.20984046668221</c:v>
                </c:pt>
                <c:pt idx="20">
                  <c:v>121.1569552637587</c:v>
                </c:pt>
                <c:pt idx="21">
                  <c:v>136.40257209923979</c:v>
                </c:pt>
                <c:pt idx="22">
                  <c:v>109.07512948918364</c:v>
                </c:pt>
                <c:pt idx="23">
                  <c:v>130.15468074349039</c:v>
                </c:pt>
                <c:pt idx="24">
                  <c:v>128.56299854777478</c:v>
                </c:pt>
                <c:pt idx="25">
                  <c:v>141.89877734475704</c:v>
                </c:pt>
                <c:pt idx="26">
                  <c:v>131.84094461829113</c:v>
                </c:pt>
                <c:pt idx="27">
                  <c:v>131.03431341363023</c:v>
                </c:pt>
                <c:pt idx="28">
                  <c:v>134.54349602059867</c:v>
                </c:pt>
                <c:pt idx="29">
                  <c:v>135.16228494529457</c:v>
                </c:pt>
                <c:pt idx="30">
                  <c:v>118.235241681763</c:v>
                </c:pt>
                <c:pt idx="31">
                  <c:v>119.54077610605738</c:v>
                </c:pt>
                <c:pt idx="32">
                  <c:v>129.62693015377394</c:v>
                </c:pt>
                <c:pt idx="33">
                  <c:v>130.73667194296019</c:v>
                </c:pt>
                <c:pt idx="34">
                  <c:v>100.21529352935217</c:v>
                </c:pt>
                <c:pt idx="35">
                  <c:v>105.27051304064923</c:v>
                </c:pt>
                <c:pt idx="36">
                  <c:v>127.75422708560792</c:v>
                </c:pt>
                <c:pt idx="37">
                  <c:v>131.89559005944659</c:v>
                </c:pt>
                <c:pt idx="38">
                  <c:v>117.50325965691181</c:v>
                </c:pt>
                <c:pt idx="39">
                  <c:v>129.57179515298779</c:v>
                </c:pt>
                <c:pt idx="40">
                  <c:v>136.14985596083778</c:v>
                </c:pt>
                <c:pt idx="41">
                  <c:v>129.3397378163707</c:v>
                </c:pt>
                <c:pt idx="42">
                  <c:v>133.21118568485676</c:v>
                </c:pt>
                <c:pt idx="43">
                  <c:v>116.67317805387421</c:v>
                </c:pt>
                <c:pt idx="44">
                  <c:v>127.18319170835474</c:v>
                </c:pt>
                <c:pt idx="45">
                  <c:v>117.25201651749738</c:v>
                </c:pt>
                <c:pt idx="46">
                  <c:v>113.18683588408638</c:v>
                </c:pt>
                <c:pt idx="47">
                  <c:v>83.135120347529508</c:v>
                </c:pt>
                <c:pt idx="48">
                  <c:v>81.232830075182662</c:v>
                </c:pt>
                <c:pt idx="49">
                  <c:v>91.573515069050401</c:v>
                </c:pt>
                <c:pt idx="50">
                  <c:v>104.66616228250797</c:v>
                </c:pt>
                <c:pt idx="51">
                  <c:v>117.23292243042327</c:v>
                </c:pt>
                <c:pt idx="52">
                  <c:v>141.07512891538227</c:v>
                </c:pt>
                <c:pt idx="53">
                  <c:v>127.14142641944656</c:v>
                </c:pt>
                <c:pt idx="54">
                  <c:v>117.44405704026525</c:v>
                </c:pt>
                <c:pt idx="55">
                  <c:v>131.32925131376848</c:v>
                </c:pt>
                <c:pt idx="56">
                  <c:v>130.44377281805427</c:v>
                </c:pt>
                <c:pt idx="57">
                  <c:v>120.67802780592143</c:v>
                </c:pt>
                <c:pt idx="58">
                  <c:v>123.25995234490782</c:v>
                </c:pt>
                <c:pt idx="59">
                  <c:v>128.67786913882733</c:v>
                </c:pt>
                <c:pt idx="60">
                  <c:v>149.99461540973138</c:v>
                </c:pt>
                <c:pt idx="61">
                  <c:v>149.93576982743014</c:v>
                </c:pt>
                <c:pt idx="62">
                  <c:v>144.27781261988133</c:v>
                </c:pt>
                <c:pt idx="63">
                  <c:v>122.63407695345255</c:v>
                </c:pt>
                <c:pt idx="64">
                  <c:v>130.86414549575269</c:v>
                </c:pt>
                <c:pt idx="65">
                  <c:v>118.32579409449393</c:v>
                </c:pt>
                <c:pt idx="66">
                  <c:v>107.13454991317886</c:v>
                </c:pt>
                <c:pt idx="67">
                  <c:v>126.88037965989501</c:v>
                </c:pt>
                <c:pt idx="68">
                  <c:v>120.64367424432406</c:v>
                </c:pt>
                <c:pt idx="69">
                  <c:v>116.20453210266707</c:v>
                </c:pt>
                <c:pt idx="70">
                  <c:v>125.07268120055656</c:v>
                </c:pt>
                <c:pt idx="71">
                  <c:v>140.57544930669798</c:v>
                </c:pt>
                <c:pt idx="72">
                  <c:v>135.32874676262628</c:v>
                </c:pt>
                <c:pt idx="73">
                  <c:v>133.90658631799073</c:v>
                </c:pt>
                <c:pt idx="74">
                  <c:v>133.43207514300698</c:v>
                </c:pt>
                <c:pt idx="75">
                  <c:v>136.05017142810982</c:v>
                </c:pt>
                <c:pt idx="76">
                  <c:v>113.7315734451179</c:v>
                </c:pt>
                <c:pt idx="77">
                  <c:v>112.3457493537195</c:v>
                </c:pt>
                <c:pt idx="78">
                  <c:v>86.480468713496606</c:v>
                </c:pt>
                <c:pt idx="79">
                  <c:v>86.180120401629594</c:v>
                </c:pt>
                <c:pt idx="80">
                  <c:v>87.914259320903057</c:v>
                </c:pt>
                <c:pt idx="81">
                  <c:v>88.753024864059967</c:v>
                </c:pt>
                <c:pt idx="82">
                  <c:v>84.706160112676557</c:v>
                </c:pt>
                <c:pt idx="83">
                  <c:v>73.894260124061319</c:v>
                </c:pt>
                <c:pt idx="84">
                  <c:v>84.511138861559786</c:v>
                </c:pt>
                <c:pt idx="85">
                  <c:v>77.304080839193489</c:v>
                </c:pt>
                <c:pt idx="86">
                  <c:v>72.278654147109194</c:v>
                </c:pt>
                <c:pt idx="87">
                  <c:v>80.931708857350799</c:v>
                </c:pt>
                <c:pt idx="88">
                  <c:v>83.183232236832723</c:v>
                </c:pt>
                <c:pt idx="89">
                  <c:v>78.648164180531836</c:v>
                </c:pt>
                <c:pt idx="90">
                  <c:v>83.437113871394033</c:v>
                </c:pt>
                <c:pt idx="91">
                  <c:v>86.584856474559331</c:v>
                </c:pt>
                <c:pt idx="92">
                  <c:v>92.304241695426043</c:v>
                </c:pt>
                <c:pt idx="93">
                  <c:v>98.594048645445852</c:v>
                </c:pt>
                <c:pt idx="94">
                  <c:v>105.48329516226245</c:v>
                </c:pt>
                <c:pt idx="95">
                  <c:v>85.482220375289643</c:v>
                </c:pt>
                <c:pt idx="96">
                  <c:v>88.626957186270445</c:v>
                </c:pt>
                <c:pt idx="97">
                  <c:v>95.20245060026248</c:v>
                </c:pt>
                <c:pt idx="98">
                  <c:v>98.037510593566921</c:v>
                </c:pt>
                <c:pt idx="99">
                  <c:v>103.07726543895762</c:v>
                </c:pt>
              </c:numCache>
            </c:numRef>
          </c:val>
          <c:smooth val="0"/>
          <c:extLst>
            <c:ext xmlns:c16="http://schemas.microsoft.com/office/drawing/2014/chart" uri="{C3380CC4-5D6E-409C-BE32-E72D297353CC}">
              <c16:uniqueId val="{00000001-26D3-DD43-96A2-6DE4F8F574F2}"/>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Sheet1!$AJ$2:$AJ$101</c:f>
              <c:numCache>
                <c:formatCode>General</c:formatCode>
                <c:ptCount val="100"/>
                <c:pt idx="0">
                  <c:v>100</c:v>
                </c:pt>
                <c:pt idx="1">
                  <c:v>103.36204964435034</c:v>
                </c:pt>
                <c:pt idx="2">
                  <c:v>104.38507208954526</c:v>
                </c:pt>
                <c:pt idx="3">
                  <c:v>101.11934182877414</c:v>
                </c:pt>
                <c:pt idx="4">
                  <c:v>84.457692629173977</c:v>
                </c:pt>
                <c:pt idx="5">
                  <c:v>91.400393422839628</c:v>
                </c:pt>
                <c:pt idx="6">
                  <c:v>101.83793845513613</c:v>
                </c:pt>
                <c:pt idx="7">
                  <c:v>116.71280284463617</c:v>
                </c:pt>
                <c:pt idx="8">
                  <c:v>108.67164547973933</c:v>
                </c:pt>
                <c:pt idx="9">
                  <c:v>114.35773570144467</c:v>
                </c:pt>
                <c:pt idx="10">
                  <c:v>126.05447382681582</c:v>
                </c:pt>
                <c:pt idx="11">
                  <c:v>113.83118456939708</c:v>
                </c:pt>
                <c:pt idx="12">
                  <c:v>92.728459297712632</c:v>
                </c:pt>
                <c:pt idx="13">
                  <c:v>88.174929984643313</c:v>
                </c:pt>
                <c:pt idx="14">
                  <c:v>74.239520164741535</c:v>
                </c:pt>
                <c:pt idx="15">
                  <c:v>72.771786038280837</c:v>
                </c:pt>
                <c:pt idx="16">
                  <c:v>61.670123628270588</c:v>
                </c:pt>
                <c:pt idx="17">
                  <c:v>61.885365844338303</c:v>
                </c:pt>
                <c:pt idx="18">
                  <c:v>60.654557350759283</c:v>
                </c:pt>
                <c:pt idx="19">
                  <c:v>70.628849694826044</c:v>
                </c:pt>
                <c:pt idx="20">
                  <c:v>67.206666131001825</c:v>
                </c:pt>
                <c:pt idx="21">
                  <c:v>78.268608891663277</c:v>
                </c:pt>
                <c:pt idx="22">
                  <c:v>91.442866688812856</c:v>
                </c:pt>
                <c:pt idx="23">
                  <c:v>96.703992968389002</c:v>
                </c:pt>
                <c:pt idx="24">
                  <c:v>74.075817685691334</c:v>
                </c:pt>
                <c:pt idx="25">
                  <c:v>75.493453652608082</c:v>
                </c:pt>
                <c:pt idx="26">
                  <c:v>74.548254352022312</c:v>
                </c:pt>
                <c:pt idx="27">
                  <c:v>72.609495394966061</c:v>
                </c:pt>
                <c:pt idx="28">
                  <c:v>68.39237454012293</c:v>
                </c:pt>
                <c:pt idx="29">
                  <c:v>63.668841785581641</c:v>
                </c:pt>
                <c:pt idx="30">
                  <c:v>68.011792216304016</c:v>
                </c:pt>
                <c:pt idx="31">
                  <c:v>80.532617435362923</c:v>
                </c:pt>
                <c:pt idx="32">
                  <c:v>82.581047979232267</c:v>
                </c:pt>
                <c:pt idx="33">
                  <c:v>99.710125497473513</c:v>
                </c:pt>
                <c:pt idx="34">
                  <c:v>92.007663099205899</c:v>
                </c:pt>
                <c:pt idx="35">
                  <c:v>103.48535641293832</c:v>
                </c:pt>
                <c:pt idx="36">
                  <c:v>90.863623590519808</c:v>
                </c:pt>
                <c:pt idx="37">
                  <c:v>101.95342550857789</c:v>
                </c:pt>
                <c:pt idx="38">
                  <c:v>119.99214325272803</c:v>
                </c:pt>
                <c:pt idx="39">
                  <c:v>125.75401768866423</c:v>
                </c:pt>
                <c:pt idx="40">
                  <c:v>119.8998580914932</c:v>
                </c:pt>
                <c:pt idx="41">
                  <c:v>127.3980599287915</c:v>
                </c:pt>
                <c:pt idx="42">
                  <c:v>142.89105936750371</c:v>
                </c:pt>
                <c:pt idx="43">
                  <c:v>134.83917469173355</c:v>
                </c:pt>
                <c:pt idx="44">
                  <c:v>128.23609034459977</c:v>
                </c:pt>
                <c:pt idx="45">
                  <c:v>111.55971092645656</c:v>
                </c:pt>
                <c:pt idx="46">
                  <c:v>124.90259512439329</c:v>
                </c:pt>
                <c:pt idx="47">
                  <c:v>118.06517270754031</c:v>
                </c:pt>
                <c:pt idx="48">
                  <c:v>127.10178381900023</c:v>
                </c:pt>
                <c:pt idx="49">
                  <c:v>116.55108263494948</c:v>
                </c:pt>
                <c:pt idx="50">
                  <c:v>123.34648069264421</c:v>
                </c:pt>
                <c:pt idx="51">
                  <c:v>124.8842909004176</c:v>
                </c:pt>
                <c:pt idx="52">
                  <c:v>130.06142798536769</c:v>
                </c:pt>
                <c:pt idx="53">
                  <c:v>153.47696572996156</c:v>
                </c:pt>
                <c:pt idx="54">
                  <c:v>155.1206940907739</c:v>
                </c:pt>
                <c:pt idx="55">
                  <c:v>184.64102861725334</c:v>
                </c:pt>
                <c:pt idx="56">
                  <c:v>204.98912035710748</c:v>
                </c:pt>
                <c:pt idx="57">
                  <c:v>190.38536815655272</c:v>
                </c:pt>
                <c:pt idx="58">
                  <c:v>202.35578372351674</c:v>
                </c:pt>
                <c:pt idx="59">
                  <c:v>213.44358846710605</c:v>
                </c:pt>
                <c:pt idx="60">
                  <c:v>226.12218588429445</c:v>
                </c:pt>
                <c:pt idx="61">
                  <c:v>228.97769234189758</c:v>
                </c:pt>
                <c:pt idx="62">
                  <c:v>209.17256733451907</c:v>
                </c:pt>
                <c:pt idx="63">
                  <c:v>209.44568929034281</c:v>
                </c:pt>
                <c:pt idx="64">
                  <c:v>194.8613655151228</c:v>
                </c:pt>
                <c:pt idx="65">
                  <c:v>191.93590128671698</c:v>
                </c:pt>
                <c:pt idx="66">
                  <c:v>205.03707232694023</c:v>
                </c:pt>
                <c:pt idx="67">
                  <c:v>172.55209184995383</c:v>
                </c:pt>
                <c:pt idx="68">
                  <c:v>166.63105526859232</c:v>
                </c:pt>
                <c:pt idx="69">
                  <c:v>183.30798542677351</c:v>
                </c:pt>
                <c:pt idx="70">
                  <c:v>168.40445262157766</c:v>
                </c:pt>
                <c:pt idx="71">
                  <c:v>174.36291776717377</c:v>
                </c:pt>
                <c:pt idx="72">
                  <c:v>165.26673100434766</c:v>
                </c:pt>
                <c:pt idx="73">
                  <c:v>170.24440483070865</c:v>
                </c:pt>
                <c:pt idx="74">
                  <c:v>166.67166880704073</c:v>
                </c:pt>
                <c:pt idx="75">
                  <c:v>213.99732270470923</c:v>
                </c:pt>
                <c:pt idx="76">
                  <c:v>218.84158318830504</c:v>
                </c:pt>
                <c:pt idx="77">
                  <c:v>187.71384740952527</c:v>
                </c:pt>
                <c:pt idx="78">
                  <c:v>177.78129685339451</c:v>
                </c:pt>
                <c:pt idx="79">
                  <c:v>193.9752902049556</c:v>
                </c:pt>
                <c:pt idx="80">
                  <c:v>229.08462089030587</c:v>
                </c:pt>
                <c:pt idx="81">
                  <c:v>236.00221828150686</c:v>
                </c:pt>
                <c:pt idx="82">
                  <c:v>213.89900482111133</c:v>
                </c:pt>
                <c:pt idx="83">
                  <c:v>192.69598146714148</c:v>
                </c:pt>
                <c:pt idx="84">
                  <c:v>214.61963864007672</c:v>
                </c:pt>
                <c:pt idx="85">
                  <c:v>181.68328982943004</c:v>
                </c:pt>
                <c:pt idx="86">
                  <c:v>176.34118213766808</c:v>
                </c:pt>
                <c:pt idx="87">
                  <c:v>186.29124101317348</c:v>
                </c:pt>
                <c:pt idx="88">
                  <c:v>177.70931444028923</c:v>
                </c:pt>
                <c:pt idx="89">
                  <c:v>183.1112584264348</c:v>
                </c:pt>
                <c:pt idx="90">
                  <c:v>192.86835154703266</c:v>
                </c:pt>
                <c:pt idx="91">
                  <c:v>188.07655240336612</c:v>
                </c:pt>
                <c:pt idx="92">
                  <c:v>179.96874689245422</c:v>
                </c:pt>
                <c:pt idx="93">
                  <c:v>172.10380041185928</c:v>
                </c:pt>
                <c:pt idx="94">
                  <c:v>156.82591504211462</c:v>
                </c:pt>
                <c:pt idx="95">
                  <c:v>144.46448082353655</c:v>
                </c:pt>
                <c:pt idx="96">
                  <c:v>164.45590816586744</c:v>
                </c:pt>
                <c:pt idx="97">
                  <c:v>155.34966305407502</c:v>
                </c:pt>
                <c:pt idx="98">
                  <c:v>172.190755654063</c:v>
                </c:pt>
                <c:pt idx="99">
                  <c:v>151.76221554329402</c:v>
                </c:pt>
              </c:numCache>
            </c:numRef>
          </c:val>
          <c:smooth val="0"/>
          <c:extLst>
            <c:ext xmlns:c16="http://schemas.microsoft.com/office/drawing/2014/chart" uri="{C3380CC4-5D6E-409C-BE32-E72D297353CC}">
              <c16:uniqueId val="{00000002-26D3-DD43-96A2-6DE4F8F574F2}"/>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Sheet1!$AK$2:$AK$101</c:f>
              <c:numCache>
                <c:formatCode>General</c:formatCode>
                <c:ptCount val="100"/>
                <c:pt idx="0">
                  <c:v>100</c:v>
                </c:pt>
                <c:pt idx="1">
                  <c:v>118.67722387705579</c:v>
                </c:pt>
                <c:pt idx="2">
                  <c:v>120.62214689903428</c:v>
                </c:pt>
                <c:pt idx="3">
                  <c:v>113.17179961162167</c:v>
                </c:pt>
                <c:pt idx="4">
                  <c:v>108.21131918177713</c:v>
                </c:pt>
                <c:pt idx="5">
                  <c:v>103.49904702123328</c:v>
                </c:pt>
                <c:pt idx="6">
                  <c:v>112.10575856454018</c:v>
                </c:pt>
                <c:pt idx="7">
                  <c:v>104.37689771382672</c:v>
                </c:pt>
                <c:pt idx="8">
                  <c:v>98.857860371450613</c:v>
                </c:pt>
                <c:pt idx="9">
                  <c:v>97.619638676933761</c:v>
                </c:pt>
                <c:pt idx="10">
                  <c:v>97.588073434233976</c:v>
                </c:pt>
                <c:pt idx="11">
                  <c:v>116.71461513435106</c:v>
                </c:pt>
                <c:pt idx="12">
                  <c:v>125.84434292792793</c:v>
                </c:pt>
                <c:pt idx="13">
                  <c:v>113.3269872037225</c:v>
                </c:pt>
                <c:pt idx="14">
                  <c:v>106.99957394396642</c:v>
                </c:pt>
                <c:pt idx="15">
                  <c:v>99.167576490244699</c:v>
                </c:pt>
                <c:pt idx="16">
                  <c:v>84.975465109747532</c:v>
                </c:pt>
                <c:pt idx="17">
                  <c:v>84.063977851874654</c:v>
                </c:pt>
                <c:pt idx="18">
                  <c:v>82.995196168551928</c:v>
                </c:pt>
                <c:pt idx="19">
                  <c:v>82.72049796385356</c:v>
                </c:pt>
                <c:pt idx="20">
                  <c:v>75.916075032038634</c:v>
                </c:pt>
                <c:pt idx="21">
                  <c:v>81.310870849431168</c:v>
                </c:pt>
                <c:pt idx="22">
                  <c:v>68.473338714408158</c:v>
                </c:pt>
                <c:pt idx="23">
                  <c:v>64.867485641055495</c:v>
                </c:pt>
                <c:pt idx="24">
                  <c:v>61.173317143498885</c:v>
                </c:pt>
                <c:pt idx="25">
                  <c:v>64.816825164860035</c:v>
                </c:pt>
                <c:pt idx="26">
                  <c:v>58.092809632371036</c:v>
                </c:pt>
                <c:pt idx="27">
                  <c:v>49.910035640190188</c:v>
                </c:pt>
                <c:pt idx="28">
                  <c:v>45.412918476774742</c:v>
                </c:pt>
                <c:pt idx="29">
                  <c:v>45.854500548958697</c:v>
                </c:pt>
                <c:pt idx="30">
                  <c:v>43.475911907722036</c:v>
                </c:pt>
                <c:pt idx="31">
                  <c:v>46.799615606740524</c:v>
                </c:pt>
                <c:pt idx="32">
                  <c:v>40.388639263468008</c:v>
                </c:pt>
                <c:pt idx="33">
                  <c:v>46.385947948470424</c:v>
                </c:pt>
                <c:pt idx="34">
                  <c:v>48.463852389985128</c:v>
                </c:pt>
                <c:pt idx="35">
                  <c:v>39.754321527737659</c:v>
                </c:pt>
                <c:pt idx="36">
                  <c:v>42.748552555230823</c:v>
                </c:pt>
                <c:pt idx="37">
                  <c:v>42.799496314914848</c:v>
                </c:pt>
                <c:pt idx="38">
                  <c:v>53.208788812413879</c:v>
                </c:pt>
                <c:pt idx="39">
                  <c:v>57.655566936029452</c:v>
                </c:pt>
                <c:pt idx="40">
                  <c:v>45.949344812520387</c:v>
                </c:pt>
                <c:pt idx="41">
                  <c:v>37.738022122471655</c:v>
                </c:pt>
                <c:pt idx="42">
                  <c:v>34.433192671816236</c:v>
                </c:pt>
                <c:pt idx="43">
                  <c:v>40.209521555477288</c:v>
                </c:pt>
                <c:pt idx="44">
                  <c:v>41.704950352483685</c:v>
                </c:pt>
                <c:pt idx="45">
                  <c:v>39.655956045108013</c:v>
                </c:pt>
                <c:pt idx="46">
                  <c:v>37.023100686087453</c:v>
                </c:pt>
                <c:pt idx="47">
                  <c:v>36.858346272399004</c:v>
                </c:pt>
                <c:pt idx="48">
                  <c:v>41.712850320276942</c:v>
                </c:pt>
                <c:pt idx="49">
                  <c:v>43.396648451985136</c:v>
                </c:pt>
                <c:pt idx="50">
                  <c:v>39.64315010266651</c:v>
                </c:pt>
                <c:pt idx="51">
                  <c:v>40.910921818857545</c:v>
                </c:pt>
                <c:pt idx="52">
                  <c:v>45.518237637806834</c:v>
                </c:pt>
                <c:pt idx="53">
                  <c:v>46.385332016871679</c:v>
                </c:pt>
                <c:pt idx="54">
                  <c:v>53.713217279286127</c:v>
                </c:pt>
                <c:pt idx="55">
                  <c:v>49.711096115681912</c:v>
                </c:pt>
                <c:pt idx="56">
                  <c:v>52.34591526681961</c:v>
                </c:pt>
                <c:pt idx="57">
                  <c:v>56.36055273221173</c:v>
                </c:pt>
                <c:pt idx="58">
                  <c:v>59.14724823477215</c:v>
                </c:pt>
                <c:pt idx="59">
                  <c:v>65.617027036077587</c:v>
                </c:pt>
                <c:pt idx="60">
                  <c:v>74.408318500794834</c:v>
                </c:pt>
                <c:pt idx="61">
                  <c:v>61.715413264261144</c:v>
                </c:pt>
                <c:pt idx="62">
                  <c:v>52.333044285208032</c:v>
                </c:pt>
                <c:pt idx="63">
                  <c:v>55.905318832814771</c:v>
                </c:pt>
                <c:pt idx="64">
                  <c:v>50.249918441615321</c:v>
                </c:pt>
                <c:pt idx="65">
                  <c:v>42.711185304910209</c:v>
                </c:pt>
                <c:pt idx="66">
                  <c:v>43.521084683769132</c:v>
                </c:pt>
                <c:pt idx="67">
                  <c:v>41.800690378236759</c:v>
                </c:pt>
                <c:pt idx="68">
                  <c:v>44.939099799460628</c:v>
                </c:pt>
                <c:pt idx="69">
                  <c:v>46.20452516145729</c:v>
                </c:pt>
                <c:pt idx="70">
                  <c:v>42.691986943872479</c:v>
                </c:pt>
                <c:pt idx="71">
                  <c:v>39.985416837297876</c:v>
                </c:pt>
                <c:pt idx="72">
                  <c:v>40.639328248383841</c:v>
                </c:pt>
                <c:pt idx="73">
                  <c:v>39.332296119811105</c:v>
                </c:pt>
                <c:pt idx="74">
                  <c:v>40.600093507155712</c:v>
                </c:pt>
                <c:pt idx="75">
                  <c:v>31.79401308632767</c:v>
                </c:pt>
                <c:pt idx="76">
                  <c:v>34.851565256265175</c:v>
                </c:pt>
                <c:pt idx="77">
                  <c:v>32.627469944333392</c:v>
                </c:pt>
                <c:pt idx="78">
                  <c:v>31.081421665931941</c:v>
                </c:pt>
                <c:pt idx="79">
                  <c:v>32.217308250172316</c:v>
                </c:pt>
                <c:pt idx="80">
                  <c:v>33.235060394235624</c:v>
                </c:pt>
                <c:pt idx="81">
                  <c:v>29.349832344813787</c:v>
                </c:pt>
                <c:pt idx="82">
                  <c:v>31.93232999421668</c:v>
                </c:pt>
                <c:pt idx="83">
                  <c:v>35.113323258145847</c:v>
                </c:pt>
                <c:pt idx="84">
                  <c:v>34.475186689657832</c:v>
                </c:pt>
                <c:pt idx="85">
                  <c:v>36.219291663563794</c:v>
                </c:pt>
                <c:pt idx="86">
                  <c:v>33.426622665079606</c:v>
                </c:pt>
                <c:pt idx="87">
                  <c:v>34.000779600584096</c:v>
                </c:pt>
                <c:pt idx="88">
                  <c:v>36.120739216855512</c:v>
                </c:pt>
                <c:pt idx="89">
                  <c:v>35.046981913208199</c:v>
                </c:pt>
                <c:pt idx="90">
                  <c:v>39.379449290974378</c:v>
                </c:pt>
                <c:pt idx="91">
                  <c:v>35.619279728103876</c:v>
                </c:pt>
                <c:pt idx="92">
                  <c:v>28.594220407851509</c:v>
                </c:pt>
                <c:pt idx="93">
                  <c:v>30.514716565142422</c:v>
                </c:pt>
                <c:pt idx="94">
                  <c:v>33.056622265699446</c:v>
                </c:pt>
                <c:pt idx="95">
                  <c:v>33.041790964100848</c:v>
                </c:pt>
                <c:pt idx="96">
                  <c:v>32.710849134139941</c:v>
                </c:pt>
                <c:pt idx="97">
                  <c:v>29.94746063549071</c:v>
                </c:pt>
                <c:pt idx="98">
                  <c:v>28.495217456961338</c:v>
                </c:pt>
                <c:pt idx="99">
                  <c:v>24.933709121270159</c:v>
                </c:pt>
              </c:numCache>
            </c:numRef>
          </c:val>
          <c:smooth val="0"/>
          <c:extLst>
            <c:ext xmlns:c16="http://schemas.microsoft.com/office/drawing/2014/chart" uri="{C3380CC4-5D6E-409C-BE32-E72D297353CC}">
              <c16:uniqueId val="{00000003-26D3-DD43-96A2-6DE4F8F574F2}"/>
            </c:ext>
          </c:extLst>
        </c:ser>
        <c:ser>
          <c:idx val="4"/>
          <c:order val="4"/>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Sheet1!$AL$2:$AL$101</c:f>
              <c:numCache>
                <c:formatCode>General</c:formatCode>
                <c:ptCount val="100"/>
                <c:pt idx="0">
                  <c:v>100</c:v>
                </c:pt>
                <c:pt idx="1">
                  <c:v>82.52297398349539</c:v>
                </c:pt>
                <c:pt idx="2">
                  <c:v>83.669508400052322</c:v>
                </c:pt>
                <c:pt idx="3">
                  <c:v>75.25224618923869</c:v>
                </c:pt>
                <c:pt idx="4">
                  <c:v>78.312138865756495</c:v>
                </c:pt>
                <c:pt idx="5">
                  <c:v>72.786211326433417</c:v>
                </c:pt>
                <c:pt idx="6">
                  <c:v>81.234941059330751</c:v>
                </c:pt>
                <c:pt idx="7">
                  <c:v>79.705595427060189</c:v>
                </c:pt>
                <c:pt idx="8">
                  <c:v>68.767229278736778</c:v>
                </c:pt>
                <c:pt idx="9">
                  <c:v>76.445562918405784</c:v>
                </c:pt>
                <c:pt idx="10">
                  <c:v>90.698626208543018</c:v>
                </c:pt>
                <c:pt idx="11">
                  <c:v>81.523024919174475</c:v>
                </c:pt>
                <c:pt idx="12">
                  <c:v>81.987398005912979</c:v>
                </c:pt>
                <c:pt idx="13">
                  <c:v>75.616781034544488</c:v>
                </c:pt>
                <c:pt idx="14">
                  <c:v>74.06527663985058</c:v>
                </c:pt>
                <c:pt idx="15">
                  <c:v>75.089692443298361</c:v>
                </c:pt>
                <c:pt idx="16">
                  <c:v>64.548307376417554</c:v>
                </c:pt>
                <c:pt idx="17">
                  <c:v>72.124802162564038</c:v>
                </c:pt>
                <c:pt idx="18">
                  <c:v>63.576744326955343</c:v>
                </c:pt>
                <c:pt idx="19">
                  <c:v>61.328241058840831</c:v>
                </c:pt>
                <c:pt idx="20">
                  <c:v>69.459402064740146</c:v>
                </c:pt>
                <c:pt idx="21">
                  <c:v>73.149216954043666</c:v>
                </c:pt>
                <c:pt idx="22">
                  <c:v>80.348972354731913</c:v>
                </c:pt>
                <c:pt idx="23">
                  <c:v>67.483484079823526</c:v>
                </c:pt>
                <c:pt idx="24">
                  <c:v>70.847062338565621</c:v>
                </c:pt>
                <c:pt idx="25">
                  <c:v>66.981653262657971</c:v>
                </c:pt>
                <c:pt idx="26">
                  <c:v>69.937042172471493</c:v>
                </c:pt>
                <c:pt idx="27">
                  <c:v>70.725151572229976</c:v>
                </c:pt>
                <c:pt idx="28">
                  <c:v>70.448677895229181</c:v>
                </c:pt>
                <c:pt idx="29">
                  <c:v>69.850320481581022</c:v>
                </c:pt>
                <c:pt idx="30">
                  <c:v>68.393844751413795</c:v>
                </c:pt>
                <c:pt idx="31">
                  <c:v>78.240999847406556</c:v>
                </c:pt>
                <c:pt idx="32">
                  <c:v>69.676255095653204</c:v>
                </c:pt>
                <c:pt idx="33">
                  <c:v>76.69866322778681</c:v>
                </c:pt>
                <c:pt idx="34">
                  <c:v>69.405823268165435</c:v>
                </c:pt>
                <c:pt idx="35">
                  <c:v>60.217563248721724</c:v>
                </c:pt>
                <c:pt idx="36">
                  <c:v>59.389710097441743</c:v>
                </c:pt>
                <c:pt idx="37">
                  <c:v>52.51661995392768</c:v>
                </c:pt>
                <c:pt idx="38">
                  <c:v>43.525658258721265</c:v>
                </c:pt>
                <c:pt idx="39">
                  <c:v>45.617067977919135</c:v>
                </c:pt>
                <c:pt idx="40">
                  <c:v>37.661426135064403</c:v>
                </c:pt>
                <c:pt idx="41">
                  <c:v>41.029922117330806</c:v>
                </c:pt>
                <c:pt idx="42">
                  <c:v>36.403527115920241</c:v>
                </c:pt>
                <c:pt idx="43">
                  <c:v>33.524194461347584</c:v>
                </c:pt>
                <c:pt idx="44">
                  <c:v>39.232344770771348</c:v>
                </c:pt>
                <c:pt idx="45">
                  <c:v>35.983408390534898</c:v>
                </c:pt>
                <c:pt idx="46">
                  <c:v>44.614963581341797</c:v>
                </c:pt>
                <c:pt idx="47">
                  <c:v>40.603052978618521</c:v>
                </c:pt>
                <c:pt idx="48">
                  <c:v>36.410786824966188</c:v>
                </c:pt>
                <c:pt idx="49">
                  <c:v>39.335545992864155</c:v>
                </c:pt>
                <c:pt idx="50">
                  <c:v>34.739793090157093</c:v>
                </c:pt>
                <c:pt idx="51">
                  <c:v>30.855849324703289</c:v>
                </c:pt>
                <c:pt idx="52">
                  <c:v>32.77284267934067</c:v>
                </c:pt>
                <c:pt idx="53">
                  <c:v>35.947547616474374</c:v>
                </c:pt>
                <c:pt idx="54">
                  <c:v>34.350581760866426</c:v>
                </c:pt>
                <c:pt idx="55">
                  <c:v>33.302218556471907</c:v>
                </c:pt>
                <c:pt idx="56">
                  <c:v>35.96165565394552</c:v>
                </c:pt>
                <c:pt idx="57">
                  <c:v>33.499441693450947</c:v>
                </c:pt>
                <c:pt idx="58">
                  <c:v>27.734818065423358</c:v>
                </c:pt>
                <c:pt idx="59">
                  <c:v>33.090725333337339</c:v>
                </c:pt>
                <c:pt idx="60">
                  <c:v>30.698307368998293</c:v>
                </c:pt>
                <c:pt idx="61">
                  <c:v>31.343205277326113</c:v>
                </c:pt>
                <c:pt idx="62">
                  <c:v>28.251878408711839</c:v>
                </c:pt>
                <c:pt idx="63">
                  <c:v>28.083163503217886</c:v>
                </c:pt>
                <c:pt idx="64">
                  <c:v>25.980598764571461</c:v>
                </c:pt>
                <c:pt idx="65">
                  <c:v>25.967254177937164</c:v>
                </c:pt>
                <c:pt idx="66">
                  <c:v>25.177552120105251</c:v>
                </c:pt>
                <c:pt idx="67">
                  <c:v>26.948341207245122</c:v>
                </c:pt>
                <c:pt idx="68">
                  <c:v>29.985136071407464</c:v>
                </c:pt>
                <c:pt idx="69">
                  <c:v>29.215213044691151</c:v>
                </c:pt>
                <c:pt idx="70">
                  <c:v>30.160462252352371</c:v>
                </c:pt>
                <c:pt idx="71">
                  <c:v>31.216880265138364</c:v>
                </c:pt>
                <c:pt idx="72">
                  <c:v>32.039108168232943</c:v>
                </c:pt>
                <c:pt idx="73">
                  <c:v>26.402971105044028</c:v>
                </c:pt>
                <c:pt idx="74">
                  <c:v>25.29658010339071</c:v>
                </c:pt>
                <c:pt idx="75">
                  <c:v>24.512572637309859</c:v>
                </c:pt>
                <c:pt idx="76">
                  <c:v>26.035076264263878</c:v>
                </c:pt>
                <c:pt idx="77">
                  <c:v>24.942486665005212</c:v>
                </c:pt>
                <c:pt idx="78">
                  <c:v>27.235485072950254</c:v>
                </c:pt>
                <c:pt idx="79">
                  <c:v>26.505731040460816</c:v>
                </c:pt>
                <c:pt idx="80">
                  <c:v>23.268267870610014</c:v>
                </c:pt>
                <c:pt idx="81">
                  <c:v>25.030359611015918</c:v>
                </c:pt>
                <c:pt idx="82">
                  <c:v>26.277411897106195</c:v>
                </c:pt>
                <c:pt idx="83">
                  <c:v>24.310725397315732</c:v>
                </c:pt>
                <c:pt idx="84">
                  <c:v>25.176901532016938</c:v>
                </c:pt>
                <c:pt idx="85">
                  <c:v>24.436914590948902</c:v>
                </c:pt>
                <c:pt idx="86">
                  <c:v>23.530472023380614</c:v>
                </c:pt>
                <c:pt idx="87">
                  <c:v>27.326877756320297</c:v>
                </c:pt>
                <c:pt idx="88">
                  <c:v>30.164716854392669</c:v>
                </c:pt>
                <c:pt idx="89">
                  <c:v>33.239652214781572</c:v>
                </c:pt>
                <c:pt idx="90">
                  <c:v>38.284023885760057</c:v>
                </c:pt>
                <c:pt idx="91">
                  <c:v>39.249919113281237</c:v>
                </c:pt>
                <c:pt idx="92">
                  <c:v>45.037599270138827</c:v>
                </c:pt>
                <c:pt idx="93">
                  <c:v>44.994425052345839</c:v>
                </c:pt>
                <c:pt idx="94">
                  <c:v>39.621650918474714</c:v>
                </c:pt>
                <c:pt idx="95">
                  <c:v>39.65227887397505</c:v>
                </c:pt>
                <c:pt idx="96">
                  <c:v>35.630327267005192</c:v>
                </c:pt>
                <c:pt idx="97">
                  <c:v>31.446699080940412</c:v>
                </c:pt>
                <c:pt idx="98">
                  <c:v>34.068181429892618</c:v>
                </c:pt>
                <c:pt idx="99">
                  <c:v>36.343596259487015</c:v>
                </c:pt>
              </c:numCache>
            </c:numRef>
          </c:val>
          <c:smooth val="0"/>
          <c:extLst>
            <c:ext xmlns:c16="http://schemas.microsoft.com/office/drawing/2014/chart" uri="{C3380CC4-5D6E-409C-BE32-E72D297353CC}">
              <c16:uniqueId val="{00000004-26D3-DD43-96A2-6DE4F8F574F2}"/>
            </c:ext>
          </c:extLst>
        </c:ser>
        <c:ser>
          <c:idx val="5"/>
          <c:order val="5"/>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Sheet1!$AM$2:$AM$101</c:f>
              <c:numCache>
                <c:formatCode>General</c:formatCode>
                <c:ptCount val="100"/>
                <c:pt idx="0">
                  <c:v>100</c:v>
                </c:pt>
                <c:pt idx="1">
                  <c:v>103.06083974685993</c:v>
                </c:pt>
                <c:pt idx="2">
                  <c:v>100.57816992322462</c:v>
                </c:pt>
                <c:pt idx="3">
                  <c:v>99.440924509990865</c:v>
                </c:pt>
                <c:pt idx="4">
                  <c:v>110.18866559209968</c:v>
                </c:pt>
                <c:pt idx="5">
                  <c:v>104.70695516169265</c:v>
                </c:pt>
                <c:pt idx="6">
                  <c:v>96.895134712118306</c:v>
                </c:pt>
                <c:pt idx="7">
                  <c:v>115.96849081218846</c:v>
                </c:pt>
                <c:pt idx="8">
                  <c:v>97.442360476653889</c:v>
                </c:pt>
                <c:pt idx="9">
                  <c:v>107.61007244553427</c:v>
                </c:pt>
                <c:pt idx="10">
                  <c:v>102.54997921973295</c:v>
                </c:pt>
                <c:pt idx="11">
                  <c:v>118.60814482458177</c:v>
                </c:pt>
                <c:pt idx="12">
                  <c:v>128.70726184883037</c:v>
                </c:pt>
                <c:pt idx="13">
                  <c:v>149.59395533046018</c:v>
                </c:pt>
                <c:pt idx="14">
                  <c:v>139.5190865800335</c:v>
                </c:pt>
                <c:pt idx="15">
                  <c:v>138.08107458964537</c:v>
                </c:pt>
                <c:pt idx="16">
                  <c:v>108.67348221929059</c:v>
                </c:pt>
                <c:pt idx="17">
                  <c:v>102.38522257234932</c:v>
                </c:pt>
                <c:pt idx="18">
                  <c:v>120.45382797767253</c:v>
                </c:pt>
                <c:pt idx="19">
                  <c:v>129.80400646389992</c:v>
                </c:pt>
                <c:pt idx="20">
                  <c:v>113.90102388684527</c:v>
                </c:pt>
                <c:pt idx="21">
                  <c:v>128.42414649644346</c:v>
                </c:pt>
                <c:pt idx="22">
                  <c:v>101.56487869793344</c:v>
                </c:pt>
                <c:pt idx="23">
                  <c:v>87.038836560963176</c:v>
                </c:pt>
                <c:pt idx="24">
                  <c:v>72.764798242638633</c:v>
                </c:pt>
                <c:pt idx="25">
                  <c:v>66.850995301701943</c:v>
                </c:pt>
                <c:pt idx="26">
                  <c:v>71.023419336232578</c:v>
                </c:pt>
                <c:pt idx="27">
                  <c:v>59.016381802575417</c:v>
                </c:pt>
                <c:pt idx="28">
                  <c:v>43.749291579814361</c:v>
                </c:pt>
                <c:pt idx="29">
                  <c:v>49.564061334840289</c:v>
                </c:pt>
                <c:pt idx="30">
                  <c:v>42.194342494125486</c:v>
                </c:pt>
                <c:pt idx="31">
                  <c:v>45.047949087880298</c:v>
                </c:pt>
                <c:pt idx="32">
                  <c:v>48.393872655555654</c:v>
                </c:pt>
                <c:pt idx="33">
                  <c:v>49.324724516914422</c:v>
                </c:pt>
                <c:pt idx="34">
                  <c:v>45.624555526328017</c:v>
                </c:pt>
                <c:pt idx="35">
                  <c:v>49.926632426861474</c:v>
                </c:pt>
                <c:pt idx="36">
                  <c:v>60.256636998768094</c:v>
                </c:pt>
                <c:pt idx="37">
                  <c:v>60.423144760214505</c:v>
                </c:pt>
                <c:pt idx="38">
                  <c:v>63.364096418753896</c:v>
                </c:pt>
                <c:pt idx="39">
                  <c:v>74.067379603603555</c:v>
                </c:pt>
                <c:pt idx="40">
                  <c:v>72.760504379381146</c:v>
                </c:pt>
                <c:pt idx="41">
                  <c:v>64.710004527155263</c:v>
                </c:pt>
                <c:pt idx="42">
                  <c:v>70.534720487752992</c:v>
                </c:pt>
                <c:pt idx="43">
                  <c:v>76.153299537507507</c:v>
                </c:pt>
                <c:pt idx="44">
                  <c:v>88.573376676549785</c:v>
                </c:pt>
                <c:pt idx="45">
                  <c:v>99.768813532604142</c:v>
                </c:pt>
                <c:pt idx="46">
                  <c:v>129.38513410363947</c:v>
                </c:pt>
                <c:pt idx="47">
                  <c:v>125.08682599130256</c:v>
                </c:pt>
                <c:pt idx="48">
                  <c:v>133.3880647039262</c:v>
                </c:pt>
                <c:pt idx="49">
                  <c:v>150.76365524027409</c:v>
                </c:pt>
                <c:pt idx="50">
                  <c:v>152.10883945960441</c:v>
                </c:pt>
                <c:pt idx="51">
                  <c:v>140.09073528029475</c:v>
                </c:pt>
                <c:pt idx="52">
                  <c:v>143.11907742879464</c:v>
                </c:pt>
                <c:pt idx="53">
                  <c:v>136.08013438974154</c:v>
                </c:pt>
                <c:pt idx="54">
                  <c:v>122.14861208249475</c:v>
                </c:pt>
                <c:pt idx="55">
                  <c:v>119.57272281615934</c:v>
                </c:pt>
                <c:pt idx="56">
                  <c:v>131.17222701338173</c:v>
                </c:pt>
                <c:pt idx="57">
                  <c:v>119.02351420585958</c:v>
                </c:pt>
                <c:pt idx="58">
                  <c:v>120.22321740942414</c:v>
                </c:pt>
                <c:pt idx="59">
                  <c:v>129.97527598585231</c:v>
                </c:pt>
                <c:pt idx="60">
                  <c:v>146.77279542657178</c:v>
                </c:pt>
                <c:pt idx="61">
                  <c:v>156.87084826545353</c:v>
                </c:pt>
                <c:pt idx="62">
                  <c:v>159.061186410831</c:v>
                </c:pt>
                <c:pt idx="63">
                  <c:v>168.69438941138588</c:v>
                </c:pt>
                <c:pt idx="64">
                  <c:v>177.82455602732674</c:v>
                </c:pt>
                <c:pt idx="65">
                  <c:v>176.08802820203462</c:v>
                </c:pt>
                <c:pt idx="66">
                  <c:v>186.61588070044286</c:v>
                </c:pt>
                <c:pt idx="67">
                  <c:v>190.52321670940506</c:v>
                </c:pt>
                <c:pt idx="68">
                  <c:v>213.82856845014197</c:v>
                </c:pt>
                <c:pt idx="69">
                  <c:v>202.97045157289921</c:v>
                </c:pt>
                <c:pt idx="70">
                  <c:v>209.12765929851744</c:v>
                </c:pt>
                <c:pt idx="71">
                  <c:v>207.87364556916134</c:v>
                </c:pt>
                <c:pt idx="72">
                  <c:v>239.15133748824408</c:v>
                </c:pt>
                <c:pt idx="73">
                  <c:v>245.42265763509968</c:v>
                </c:pt>
                <c:pt idx="74">
                  <c:v>250.7681704386134</c:v>
                </c:pt>
                <c:pt idx="75">
                  <c:v>211.72209476043776</c:v>
                </c:pt>
                <c:pt idx="76">
                  <c:v>198.20898856797103</c:v>
                </c:pt>
                <c:pt idx="77">
                  <c:v>216.42026356053449</c:v>
                </c:pt>
                <c:pt idx="78">
                  <c:v>243.10630462889335</c:v>
                </c:pt>
                <c:pt idx="79">
                  <c:v>204.55663339337747</c:v>
                </c:pt>
                <c:pt idx="80">
                  <c:v>183.97924066343194</c:v>
                </c:pt>
                <c:pt idx="81">
                  <c:v>196.24512883618834</c:v>
                </c:pt>
                <c:pt idx="82">
                  <c:v>177.15058862871058</c:v>
                </c:pt>
                <c:pt idx="83">
                  <c:v>196.80707650241243</c:v>
                </c:pt>
                <c:pt idx="84">
                  <c:v>172.06565707008127</c:v>
                </c:pt>
                <c:pt idx="85">
                  <c:v>186.56817394050248</c:v>
                </c:pt>
                <c:pt idx="86">
                  <c:v>206.04548103602306</c:v>
                </c:pt>
                <c:pt idx="87">
                  <c:v>231.48404502133761</c:v>
                </c:pt>
                <c:pt idx="88">
                  <c:v>199.22941321930762</c:v>
                </c:pt>
                <c:pt idx="89">
                  <c:v>166.13772346632035</c:v>
                </c:pt>
                <c:pt idx="90">
                  <c:v>175.84060193695933</c:v>
                </c:pt>
                <c:pt idx="91">
                  <c:v>166.00527837516515</c:v>
                </c:pt>
                <c:pt idx="92">
                  <c:v>161.30986805129587</c:v>
                </c:pt>
                <c:pt idx="93">
                  <c:v>160.57463205924134</c:v>
                </c:pt>
                <c:pt idx="94">
                  <c:v>142.70450861567608</c:v>
                </c:pt>
                <c:pt idx="95">
                  <c:v>133.15524587854037</c:v>
                </c:pt>
                <c:pt idx="96">
                  <c:v>122.90071265515066</c:v>
                </c:pt>
                <c:pt idx="97">
                  <c:v>113.6325136396154</c:v>
                </c:pt>
                <c:pt idx="98">
                  <c:v>113.83076244681347</c:v>
                </c:pt>
                <c:pt idx="99">
                  <c:v>122.51502378828772</c:v>
                </c:pt>
              </c:numCache>
            </c:numRef>
          </c:val>
          <c:smooth val="0"/>
          <c:extLst>
            <c:ext xmlns:c16="http://schemas.microsoft.com/office/drawing/2014/chart" uri="{C3380CC4-5D6E-409C-BE32-E72D297353CC}">
              <c16:uniqueId val="{00000005-26D3-DD43-96A2-6DE4F8F574F2}"/>
            </c:ext>
          </c:extLst>
        </c:ser>
        <c:ser>
          <c:idx val="6"/>
          <c:order val="6"/>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Sheet1!$AN$2:$AN$101</c:f>
              <c:numCache>
                <c:formatCode>General</c:formatCode>
                <c:ptCount val="100"/>
                <c:pt idx="0">
                  <c:v>100</c:v>
                </c:pt>
                <c:pt idx="1">
                  <c:v>100.65763670019699</c:v>
                </c:pt>
                <c:pt idx="2">
                  <c:v>107.82422144025452</c:v>
                </c:pt>
                <c:pt idx="3">
                  <c:v>107.33033386277387</c:v>
                </c:pt>
                <c:pt idx="4">
                  <c:v>114.12156026208466</c:v>
                </c:pt>
                <c:pt idx="5">
                  <c:v>104.71376008050022</c:v>
                </c:pt>
                <c:pt idx="6">
                  <c:v>98.697576263586953</c:v>
                </c:pt>
                <c:pt idx="7">
                  <c:v>91.00296912001221</c:v>
                </c:pt>
                <c:pt idx="8">
                  <c:v>85.323838641811989</c:v>
                </c:pt>
                <c:pt idx="9">
                  <c:v>69.971824955740217</c:v>
                </c:pt>
                <c:pt idx="10">
                  <c:v>70.075783902159998</c:v>
                </c:pt>
                <c:pt idx="11">
                  <c:v>69.463371120967736</c:v>
                </c:pt>
                <c:pt idx="12">
                  <c:v>67.696584928659703</c:v>
                </c:pt>
                <c:pt idx="13">
                  <c:v>75.69160538226339</c:v>
                </c:pt>
                <c:pt idx="14">
                  <c:v>78.336375831095737</c:v>
                </c:pt>
                <c:pt idx="15">
                  <c:v>56.919608392210172</c:v>
                </c:pt>
                <c:pt idx="16">
                  <c:v>50.353801952423652</c:v>
                </c:pt>
                <c:pt idx="17">
                  <c:v>52.589935563112427</c:v>
                </c:pt>
                <c:pt idx="18">
                  <c:v>57.083015980391792</c:v>
                </c:pt>
                <c:pt idx="19">
                  <c:v>56.587259766569325</c:v>
                </c:pt>
                <c:pt idx="20">
                  <c:v>62.839755887745426</c:v>
                </c:pt>
                <c:pt idx="21">
                  <c:v>63.984923200943875</c:v>
                </c:pt>
                <c:pt idx="22">
                  <c:v>70.329365427019468</c:v>
                </c:pt>
                <c:pt idx="23">
                  <c:v>79.123759691448669</c:v>
                </c:pt>
                <c:pt idx="24">
                  <c:v>58.393150329942465</c:v>
                </c:pt>
                <c:pt idx="25">
                  <c:v>52.280644653780627</c:v>
                </c:pt>
                <c:pt idx="26">
                  <c:v>39.766126188162161</c:v>
                </c:pt>
                <c:pt idx="27">
                  <c:v>42.41858971497102</c:v>
                </c:pt>
                <c:pt idx="28">
                  <c:v>38.74837850672192</c:v>
                </c:pt>
                <c:pt idx="29">
                  <c:v>34.490085004708227</c:v>
                </c:pt>
                <c:pt idx="30">
                  <c:v>31.051796419913138</c:v>
                </c:pt>
                <c:pt idx="31">
                  <c:v>31.370723706303959</c:v>
                </c:pt>
                <c:pt idx="32">
                  <c:v>30.132650147741337</c:v>
                </c:pt>
                <c:pt idx="33">
                  <c:v>29.368318787853411</c:v>
                </c:pt>
                <c:pt idx="34">
                  <c:v>28.901741802179448</c:v>
                </c:pt>
                <c:pt idx="35">
                  <c:v>32.983175958225644</c:v>
                </c:pt>
                <c:pt idx="36">
                  <c:v>27.401580112390242</c:v>
                </c:pt>
                <c:pt idx="37">
                  <c:v>30.46064829917702</c:v>
                </c:pt>
                <c:pt idx="38">
                  <c:v>32.931415515832164</c:v>
                </c:pt>
                <c:pt idx="39">
                  <c:v>33.669665387572813</c:v>
                </c:pt>
                <c:pt idx="40">
                  <c:v>37.004823828056644</c:v>
                </c:pt>
                <c:pt idx="41">
                  <c:v>36.578759353943568</c:v>
                </c:pt>
                <c:pt idx="42">
                  <c:v>34.825761461994048</c:v>
                </c:pt>
                <c:pt idx="43">
                  <c:v>40.82281500656201</c:v>
                </c:pt>
                <c:pt idx="44">
                  <c:v>39.572510265046049</c:v>
                </c:pt>
                <c:pt idx="45">
                  <c:v>29.677595479347747</c:v>
                </c:pt>
                <c:pt idx="46">
                  <c:v>31.456901111797084</c:v>
                </c:pt>
                <c:pt idx="47">
                  <c:v>36.557449103230148</c:v>
                </c:pt>
                <c:pt idx="48">
                  <c:v>36.734210949960634</c:v>
                </c:pt>
                <c:pt idx="49">
                  <c:v>34.644339137500204</c:v>
                </c:pt>
                <c:pt idx="50">
                  <c:v>30.541032422929479</c:v>
                </c:pt>
                <c:pt idx="51">
                  <c:v>29.998224243528114</c:v>
                </c:pt>
                <c:pt idx="52">
                  <c:v>31.617681231695798</c:v>
                </c:pt>
                <c:pt idx="53">
                  <c:v>26.58772756234222</c:v>
                </c:pt>
                <c:pt idx="54">
                  <c:v>28.168467233858003</c:v>
                </c:pt>
                <c:pt idx="55">
                  <c:v>28.798656572547699</c:v>
                </c:pt>
                <c:pt idx="56">
                  <c:v>26.804372522261918</c:v>
                </c:pt>
                <c:pt idx="57">
                  <c:v>30.451321606632877</c:v>
                </c:pt>
                <c:pt idx="58">
                  <c:v>32.420800991849653</c:v>
                </c:pt>
                <c:pt idx="59">
                  <c:v>35.205750992752883</c:v>
                </c:pt>
                <c:pt idx="60">
                  <c:v>38.553122496124324</c:v>
                </c:pt>
                <c:pt idx="61">
                  <c:v>41.855644567718457</c:v>
                </c:pt>
                <c:pt idx="62">
                  <c:v>48.645530329012004</c:v>
                </c:pt>
                <c:pt idx="63">
                  <c:v>47.381162017243192</c:v>
                </c:pt>
                <c:pt idx="64">
                  <c:v>51.528020916194421</c:v>
                </c:pt>
                <c:pt idx="65">
                  <c:v>54.915865563185349</c:v>
                </c:pt>
                <c:pt idx="66">
                  <c:v>62.243716844878747</c:v>
                </c:pt>
                <c:pt idx="67">
                  <c:v>53.3539100908554</c:v>
                </c:pt>
                <c:pt idx="68">
                  <c:v>56.388696548400659</c:v>
                </c:pt>
                <c:pt idx="69">
                  <c:v>55.903528182922919</c:v>
                </c:pt>
                <c:pt idx="70">
                  <c:v>50.958282965736373</c:v>
                </c:pt>
                <c:pt idx="71">
                  <c:v>45.42362962910709</c:v>
                </c:pt>
                <c:pt idx="72">
                  <c:v>48.887090845529208</c:v>
                </c:pt>
                <c:pt idx="73">
                  <c:v>45.356169488268101</c:v>
                </c:pt>
                <c:pt idx="74">
                  <c:v>34.209578827441938</c:v>
                </c:pt>
                <c:pt idx="75">
                  <c:v>39.675746165139195</c:v>
                </c:pt>
                <c:pt idx="76">
                  <c:v>37.590945756609905</c:v>
                </c:pt>
                <c:pt idx="77">
                  <c:v>42.195058380344918</c:v>
                </c:pt>
                <c:pt idx="78">
                  <c:v>47.535439233369836</c:v>
                </c:pt>
                <c:pt idx="79">
                  <c:v>48.654429295121609</c:v>
                </c:pt>
                <c:pt idx="80">
                  <c:v>46.035127685392972</c:v>
                </c:pt>
                <c:pt idx="81">
                  <c:v>46.144512848826793</c:v>
                </c:pt>
                <c:pt idx="82">
                  <c:v>44.969675540768328</c:v>
                </c:pt>
                <c:pt idx="83">
                  <c:v>42.668723566642583</c:v>
                </c:pt>
                <c:pt idx="84">
                  <c:v>38.9720572830336</c:v>
                </c:pt>
                <c:pt idx="85">
                  <c:v>39.793679678070447</c:v>
                </c:pt>
                <c:pt idx="86">
                  <c:v>37.402784061231301</c:v>
                </c:pt>
                <c:pt idx="87">
                  <c:v>36.7024986189167</c:v>
                </c:pt>
                <c:pt idx="88">
                  <c:v>36.773350567276431</c:v>
                </c:pt>
                <c:pt idx="89">
                  <c:v>29.090747827975544</c:v>
                </c:pt>
                <c:pt idx="90">
                  <c:v>24.966627829883901</c:v>
                </c:pt>
                <c:pt idx="91">
                  <c:v>26.567455136806352</c:v>
                </c:pt>
                <c:pt idx="92">
                  <c:v>23.81210574883443</c:v>
                </c:pt>
                <c:pt idx="93">
                  <c:v>23.743192854979451</c:v>
                </c:pt>
                <c:pt idx="94">
                  <c:v>19.610227300024061</c:v>
                </c:pt>
                <c:pt idx="95">
                  <c:v>19.364756184595095</c:v>
                </c:pt>
                <c:pt idx="96">
                  <c:v>17.685728827569339</c:v>
                </c:pt>
                <c:pt idx="97">
                  <c:v>16.615914608104511</c:v>
                </c:pt>
                <c:pt idx="98">
                  <c:v>16.2498950149966</c:v>
                </c:pt>
                <c:pt idx="99">
                  <c:v>14.466919197814441</c:v>
                </c:pt>
              </c:numCache>
            </c:numRef>
          </c:val>
          <c:smooth val="0"/>
          <c:extLst>
            <c:ext xmlns:c16="http://schemas.microsoft.com/office/drawing/2014/chart" uri="{C3380CC4-5D6E-409C-BE32-E72D297353CC}">
              <c16:uniqueId val="{00000006-26D3-DD43-96A2-6DE4F8F574F2}"/>
            </c:ext>
          </c:extLst>
        </c:ser>
        <c:ser>
          <c:idx val="7"/>
          <c:order val="7"/>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val>
            <c:numRef>
              <c:f>Sheet1!$AO$2:$AO$101</c:f>
              <c:numCache>
                <c:formatCode>General</c:formatCode>
                <c:ptCount val="100"/>
                <c:pt idx="0">
                  <c:v>100</c:v>
                </c:pt>
                <c:pt idx="1">
                  <c:v>79.038321396186248</c:v>
                </c:pt>
                <c:pt idx="2">
                  <c:v>74.031157852606043</c:v>
                </c:pt>
                <c:pt idx="3">
                  <c:v>74.446109649256783</c:v>
                </c:pt>
                <c:pt idx="4">
                  <c:v>67.125870067395269</c:v>
                </c:pt>
                <c:pt idx="5">
                  <c:v>92.245085317935235</c:v>
                </c:pt>
                <c:pt idx="6">
                  <c:v>96.571853991195056</c:v>
                </c:pt>
                <c:pt idx="7">
                  <c:v>93.205146878429787</c:v>
                </c:pt>
                <c:pt idx="8">
                  <c:v>99.233866057908074</c:v>
                </c:pt>
                <c:pt idx="9">
                  <c:v>92.765772273257994</c:v>
                </c:pt>
                <c:pt idx="10">
                  <c:v>86.228354145885547</c:v>
                </c:pt>
                <c:pt idx="11">
                  <c:v>82.969139058198934</c:v>
                </c:pt>
                <c:pt idx="12">
                  <c:v>76.218489119078697</c:v>
                </c:pt>
                <c:pt idx="13">
                  <c:v>69.615543010939007</c:v>
                </c:pt>
                <c:pt idx="14">
                  <c:v>72.239724251338714</c:v>
                </c:pt>
                <c:pt idx="15">
                  <c:v>82.947471271663431</c:v>
                </c:pt>
                <c:pt idx="16">
                  <c:v>71.23194397469058</c:v>
                </c:pt>
                <c:pt idx="17">
                  <c:v>95.770938331662663</c:v>
                </c:pt>
                <c:pt idx="18">
                  <c:v>85.840577331759917</c:v>
                </c:pt>
                <c:pt idx="19">
                  <c:v>78.61444895739811</c:v>
                </c:pt>
                <c:pt idx="20">
                  <c:v>77.315411051056543</c:v>
                </c:pt>
                <c:pt idx="21">
                  <c:v>83.708149336919362</c:v>
                </c:pt>
                <c:pt idx="22">
                  <c:v>80.814768402893463</c:v>
                </c:pt>
                <c:pt idx="23">
                  <c:v>74.400925190137329</c:v>
                </c:pt>
                <c:pt idx="24">
                  <c:v>75.983308904565519</c:v>
                </c:pt>
                <c:pt idx="25">
                  <c:v>65.56264531347108</c:v>
                </c:pt>
                <c:pt idx="26">
                  <c:v>62.093995394193811</c:v>
                </c:pt>
                <c:pt idx="27">
                  <c:v>66.904925910746584</c:v>
                </c:pt>
                <c:pt idx="28">
                  <c:v>65.192740469399752</c:v>
                </c:pt>
                <c:pt idx="29">
                  <c:v>66.188665399469997</c:v>
                </c:pt>
                <c:pt idx="30">
                  <c:v>70.221285277071289</c:v>
                </c:pt>
                <c:pt idx="31">
                  <c:v>61.446938478523229</c:v>
                </c:pt>
                <c:pt idx="32">
                  <c:v>72.937750699047399</c:v>
                </c:pt>
                <c:pt idx="33">
                  <c:v>71.757691018068286</c:v>
                </c:pt>
                <c:pt idx="34">
                  <c:v>72.680047991601995</c:v>
                </c:pt>
                <c:pt idx="35">
                  <c:v>69.740888095706026</c:v>
                </c:pt>
                <c:pt idx="36">
                  <c:v>71.086785350775884</c:v>
                </c:pt>
                <c:pt idx="37">
                  <c:v>76.401158957839286</c:v>
                </c:pt>
                <c:pt idx="38">
                  <c:v>67.244094942530737</c:v>
                </c:pt>
                <c:pt idx="39">
                  <c:v>69.355234551364944</c:v>
                </c:pt>
                <c:pt idx="40">
                  <c:v>58.92694363992058</c:v>
                </c:pt>
                <c:pt idx="41">
                  <c:v>53.660538181769063</c:v>
                </c:pt>
                <c:pt idx="42">
                  <c:v>54.724396919867743</c:v>
                </c:pt>
                <c:pt idx="43">
                  <c:v>58.208819134021923</c:v>
                </c:pt>
                <c:pt idx="44">
                  <c:v>66.047450258647004</c:v>
                </c:pt>
                <c:pt idx="45">
                  <c:v>63.891319010368413</c:v>
                </c:pt>
                <c:pt idx="46">
                  <c:v>63.070693053575624</c:v>
                </c:pt>
                <c:pt idx="47">
                  <c:v>64.530624742296652</c:v>
                </c:pt>
                <c:pt idx="48">
                  <c:v>76.395734080083102</c:v>
                </c:pt>
                <c:pt idx="49">
                  <c:v>72.551781203268774</c:v>
                </c:pt>
                <c:pt idx="50">
                  <c:v>60.505210502959109</c:v>
                </c:pt>
                <c:pt idx="51">
                  <c:v>67.391306291345302</c:v>
                </c:pt>
                <c:pt idx="52">
                  <c:v>69.697882227736983</c:v>
                </c:pt>
                <c:pt idx="53">
                  <c:v>71.24301043338356</c:v>
                </c:pt>
                <c:pt idx="54">
                  <c:v>71.113827026391846</c:v>
                </c:pt>
                <c:pt idx="55">
                  <c:v>58.360023686900355</c:v>
                </c:pt>
                <c:pt idx="56">
                  <c:v>61.256426473113606</c:v>
                </c:pt>
                <c:pt idx="57">
                  <c:v>60.191577990325158</c:v>
                </c:pt>
                <c:pt idx="58">
                  <c:v>69.769761776408458</c:v>
                </c:pt>
                <c:pt idx="59">
                  <c:v>60.514928502846466</c:v>
                </c:pt>
                <c:pt idx="60">
                  <c:v>54.227346611837923</c:v>
                </c:pt>
                <c:pt idx="61">
                  <c:v>61.734417385681823</c:v>
                </c:pt>
                <c:pt idx="62">
                  <c:v>73.213641181435932</c:v>
                </c:pt>
                <c:pt idx="63">
                  <c:v>78.082656739003738</c:v>
                </c:pt>
                <c:pt idx="64">
                  <c:v>82.818422676824952</c:v>
                </c:pt>
                <c:pt idx="65">
                  <c:v>85.946950908019218</c:v>
                </c:pt>
                <c:pt idx="66">
                  <c:v>84.134946239343037</c:v>
                </c:pt>
                <c:pt idx="67">
                  <c:v>74.487437482399486</c:v>
                </c:pt>
                <c:pt idx="68">
                  <c:v>73.032897853577367</c:v>
                </c:pt>
                <c:pt idx="69">
                  <c:v>65.846118571885469</c:v>
                </c:pt>
                <c:pt idx="70">
                  <c:v>65.416157860472254</c:v>
                </c:pt>
                <c:pt idx="71">
                  <c:v>61.918053469712312</c:v>
                </c:pt>
                <c:pt idx="72">
                  <c:v>60.108021753043992</c:v>
                </c:pt>
                <c:pt idx="73">
                  <c:v>53.954817130898583</c:v>
                </c:pt>
                <c:pt idx="74">
                  <c:v>49.075601435079676</c:v>
                </c:pt>
                <c:pt idx="75">
                  <c:v>55.237242741157978</c:v>
                </c:pt>
                <c:pt idx="76">
                  <c:v>56.771566765198259</c:v>
                </c:pt>
                <c:pt idx="77">
                  <c:v>64.692277795723129</c:v>
                </c:pt>
                <c:pt idx="78">
                  <c:v>64.945737335345655</c:v>
                </c:pt>
                <c:pt idx="79">
                  <c:v>69.996188809728707</c:v>
                </c:pt>
                <c:pt idx="80">
                  <c:v>78.302139318703283</c:v>
                </c:pt>
                <c:pt idx="81">
                  <c:v>81.770384716014718</c:v>
                </c:pt>
                <c:pt idx="82">
                  <c:v>69.829049179177076</c:v>
                </c:pt>
                <c:pt idx="83">
                  <c:v>70.219505665202732</c:v>
                </c:pt>
                <c:pt idx="84">
                  <c:v>71.643518402489391</c:v>
                </c:pt>
                <c:pt idx="85">
                  <c:v>72.2565539335409</c:v>
                </c:pt>
                <c:pt idx="86">
                  <c:v>67.708667988903784</c:v>
                </c:pt>
                <c:pt idx="87">
                  <c:v>74.467344043293451</c:v>
                </c:pt>
                <c:pt idx="88">
                  <c:v>78.161063045883253</c:v>
                </c:pt>
                <c:pt idx="89">
                  <c:v>70.33796345920905</c:v>
                </c:pt>
                <c:pt idx="90">
                  <c:v>74.628147465807004</c:v>
                </c:pt>
                <c:pt idx="91">
                  <c:v>73.174606914224128</c:v>
                </c:pt>
                <c:pt idx="92">
                  <c:v>76.553722667737659</c:v>
                </c:pt>
                <c:pt idx="93">
                  <c:v>74.17252801704214</c:v>
                </c:pt>
                <c:pt idx="94">
                  <c:v>65.06988954774549</c:v>
                </c:pt>
                <c:pt idx="95">
                  <c:v>69.910383973361007</c:v>
                </c:pt>
                <c:pt idx="96">
                  <c:v>63.055119501316391</c:v>
                </c:pt>
                <c:pt idx="97">
                  <c:v>80.343799372581543</c:v>
                </c:pt>
                <c:pt idx="98">
                  <c:v>79.544594177119734</c:v>
                </c:pt>
                <c:pt idx="99">
                  <c:v>69.412605247592538</c:v>
                </c:pt>
              </c:numCache>
            </c:numRef>
          </c:val>
          <c:smooth val="0"/>
          <c:extLst>
            <c:ext xmlns:c16="http://schemas.microsoft.com/office/drawing/2014/chart" uri="{C3380CC4-5D6E-409C-BE32-E72D297353CC}">
              <c16:uniqueId val="{00000007-26D3-DD43-96A2-6DE4F8F574F2}"/>
            </c:ext>
          </c:extLst>
        </c:ser>
        <c:ser>
          <c:idx val="8"/>
          <c:order val="8"/>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val>
            <c:numRef>
              <c:f>Sheet1!$AP$2:$AP$101</c:f>
              <c:numCache>
                <c:formatCode>General</c:formatCode>
                <c:ptCount val="100"/>
                <c:pt idx="0">
                  <c:v>100</c:v>
                </c:pt>
                <c:pt idx="1">
                  <c:v>87.596860355694531</c:v>
                </c:pt>
                <c:pt idx="2">
                  <c:v>83.968171010915867</c:v>
                </c:pt>
                <c:pt idx="3">
                  <c:v>89.955992398047002</c:v>
                </c:pt>
                <c:pt idx="4">
                  <c:v>75.31254899614089</c:v>
                </c:pt>
                <c:pt idx="5">
                  <c:v>64.483910566278013</c:v>
                </c:pt>
                <c:pt idx="6">
                  <c:v>66.12337600005786</c:v>
                </c:pt>
                <c:pt idx="7">
                  <c:v>62.634640762314596</c:v>
                </c:pt>
                <c:pt idx="8">
                  <c:v>54.672043620064557</c:v>
                </c:pt>
                <c:pt idx="9">
                  <c:v>51.479483804411828</c:v>
                </c:pt>
                <c:pt idx="10">
                  <c:v>54.54996322384909</c:v>
                </c:pt>
                <c:pt idx="11">
                  <c:v>57.861212233697024</c:v>
                </c:pt>
                <c:pt idx="12">
                  <c:v>52.497257660099393</c:v>
                </c:pt>
                <c:pt idx="13">
                  <c:v>44.232910776665328</c:v>
                </c:pt>
                <c:pt idx="14">
                  <c:v>45.805967101479034</c:v>
                </c:pt>
                <c:pt idx="15">
                  <c:v>42.956163602588049</c:v>
                </c:pt>
                <c:pt idx="16">
                  <c:v>40.052352468659777</c:v>
                </c:pt>
                <c:pt idx="17">
                  <c:v>43.22989258106265</c:v>
                </c:pt>
                <c:pt idx="18">
                  <c:v>46.512593752466678</c:v>
                </c:pt>
                <c:pt idx="19">
                  <c:v>41.219987864919666</c:v>
                </c:pt>
                <c:pt idx="20">
                  <c:v>49.174131609568626</c:v>
                </c:pt>
                <c:pt idx="21">
                  <c:v>55.213870009614233</c:v>
                </c:pt>
                <c:pt idx="22">
                  <c:v>55.520595389576393</c:v>
                </c:pt>
                <c:pt idx="23">
                  <c:v>59.684771883811692</c:v>
                </c:pt>
                <c:pt idx="24">
                  <c:v>58.490077187987289</c:v>
                </c:pt>
                <c:pt idx="25">
                  <c:v>65.475444106543208</c:v>
                </c:pt>
                <c:pt idx="26">
                  <c:v>65.603055130547531</c:v>
                </c:pt>
                <c:pt idx="27">
                  <c:v>58.307120482890745</c:v>
                </c:pt>
                <c:pt idx="28">
                  <c:v>61.108191315729883</c:v>
                </c:pt>
                <c:pt idx="29">
                  <c:v>63.910363817367738</c:v>
                </c:pt>
                <c:pt idx="30">
                  <c:v>65.256860124035427</c:v>
                </c:pt>
                <c:pt idx="31">
                  <c:v>68.032475303736391</c:v>
                </c:pt>
                <c:pt idx="32">
                  <c:v>71.850140713453413</c:v>
                </c:pt>
                <c:pt idx="33">
                  <c:v>78.871283562772035</c:v>
                </c:pt>
                <c:pt idx="34">
                  <c:v>72.905381170750644</c:v>
                </c:pt>
                <c:pt idx="35">
                  <c:v>65.487089439056334</c:v>
                </c:pt>
                <c:pt idx="36">
                  <c:v>63.818618396299009</c:v>
                </c:pt>
                <c:pt idx="37">
                  <c:v>56.334126264340505</c:v>
                </c:pt>
                <c:pt idx="38">
                  <c:v>53.50446179117246</c:v>
                </c:pt>
                <c:pt idx="39">
                  <c:v>45.574603239343737</c:v>
                </c:pt>
                <c:pt idx="40">
                  <c:v>50.820370175518441</c:v>
                </c:pt>
                <c:pt idx="41">
                  <c:v>56.13557647907983</c:v>
                </c:pt>
                <c:pt idx="42">
                  <c:v>63.448587560919492</c:v>
                </c:pt>
                <c:pt idx="43">
                  <c:v>58.160070924916248</c:v>
                </c:pt>
                <c:pt idx="44">
                  <c:v>53.400486255782347</c:v>
                </c:pt>
                <c:pt idx="45">
                  <c:v>44.758846776383059</c:v>
                </c:pt>
                <c:pt idx="46">
                  <c:v>43.44020054079796</c:v>
                </c:pt>
                <c:pt idx="47">
                  <c:v>49.575955611686986</c:v>
                </c:pt>
                <c:pt idx="48">
                  <c:v>45.80086458928529</c:v>
                </c:pt>
                <c:pt idx="49">
                  <c:v>45.400225882854549</c:v>
                </c:pt>
                <c:pt idx="50">
                  <c:v>51.079394113275356</c:v>
                </c:pt>
                <c:pt idx="51">
                  <c:v>45.691577657018634</c:v>
                </c:pt>
                <c:pt idx="52">
                  <c:v>44.656042568301388</c:v>
                </c:pt>
                <c:pt idx="53">
                  <c:v>36.237298844178532</c:v>
                </c:pt>
                <c:pt idx="54">
                  <c:v>36.468057666069583</c:v>
                </c:pt>
                <c:pt idx="55">
                  <c:v>33.816762112544545</c:v>
                </c:pt>
                <c:pt idx="56">
                  <c:v>32.281734807195853</c:v>
                </c:pt>
                <c:pt idx="57">
                  <c:v>34.473572116194461</c:v>
                </c:pt>
                <c:pt idx="58">
                  <c:v>27.557058405687318</c:v>
                </c:pt>
                <c:pt idx="59">
                  <c:v>23.588780889230296</c:v>
                </c:pt>
                <c:pt idx="60">
                  <c:v>25.95627525450309</c:v>
                </c:pt>
                <c:pt idx="61">
                  <c:v>24.917323529220308</c:v>
                </c:pt>
                <c:pt idx="62">
                  <c:v>23.772027431388231</c:v>
                </c:pt>
                <c:pt idx="63">
                  <c:v>25.529698662694912</c:v>
                </c:pt>
                <c:pt idx="64">
                  <c:v>28.920078942738492</c:v>
                </c:pt>
                <c:pt idx="65">
                  <c:v>25.433342190793958</c:v>
                </c:pt>
                <c:pt idx="66">
                  <c:v>25.090730357575765</c:v>
                </c:pt>
                <c:pt idx="67">
                  <c:v>22.523914094728209</c:v>
                </c:pt>
                <c:pt idx="68">
                  <c:v>21.622741992113681</c:v>
                </c:pt>
                <c:pt idx="69">
                  <c:v>23.749712489177334</c:v>
                </c:pt>
                <c:pt idx="70">
                  <c:v>20.469267454617718</c:v>
                </c:pt>
                <c:pt idx="71">
                  <c:v>18.330425186619536</c:v>
                </c:pt>
                <c:pt idx="72">
                  <c:v>20.693745671100483</c:v>
                </c:pt>
                <c:pt idx="73">
                  <c:v>21.273417116913809</c:v>
                </c:pt>
                <c:pt idx="74">
                  <c:v>22.173197205434356</c:v>
                </c:pt>
                <c:pt idx="75">
                  <c:v>23.221145829621499</c:v>
                </c:pt>
                <c:pt idx="76">
                  <c:v>21.997045816045542</c:v>
                </c:pt>
                <c:pt idx="77">
                  <c:v>21.579215728128517</c:v>
                </c:pt>
                <c:pt idx="78">
                  <c:v>21.47127397121556</c:v>
                </c:pt>
                <c:pt idx="79">
                  <c:v>21.402580794501073</c:v>
                </c:pt>
                <c:pt idx="80">
                  <c:v>20.98602520929995</c:v>
                </c:pt>
                <c:pt idx="81">
                  <c:v>20.936662178166976</c:v>
                </c:pt>
                <c:pt idx="82">
                  <c:v>20.071302781740734</c:v>
                </c:pt>
                <c:pt idx="83">
                  <c:v>21.935523600282988</c:v>
                </c:pt>
                <c:pt idx="84">
                  <c:v>21.838510741519915</c:v>
                </c:pt>
                <c:pt idx="85">
                  <c:v>19.717109673232997</c:v>
                </c:pt>
                <c:pt idx="86">
                  <c:v>18.844788558611754</c:v>
                </c:pt>
                <c:pt idx="87">
                  <c:v>19.392119243990113</c:v>
                </c:pt>
                <c:pt idx="88">
                  <c:v>21.723951509026648</c:v>
                </c:pt>
                <c:pt idx="89">
                  <c:v>22.248936093325536</c:v>
                </c:pt>
                <c:pt idx="90">
                  <c:v>26.472707108032566</c:v>
                </c:pt>
                <c:pt idx="91">
                  <c:v>27.158696372995664</c:v>
                </c:pt>
                <c:pt idx="92">
                  <c:v>31.621405316397443</c:v>
                </c:pt>
                <c:pt idx="93">
                  <c:v>31.145428143190223</c:v>
                </c:pt>
                <c:pt idx="94">
                  <c:v>30.393584261802072</c:v>
                </c:pt>
                <c:pt idx="95">
                  <c:v>35.045574098638653</c:v>
                </c:pt>
                <c:pt idx="96">
                  <c:v>29.570232974385746</c:v>
                </c:pt>
                <c:pt idx="97">
                  <c:v>25.089981812942192</c:v>
                </c:pt>
                <c:pt idx="98">
                  <c:v>22.172905428544045</c:v>
                </c:pt>
                <c:pt idx="99">
                  <c:v>23.721266207545703</c:v>
                </c:pt>
              </c:numCache>
            </c:numRef>
          </c:val>
          <c:smooth val="0"/>
          <c:extLst>
            <c:ext xmlns:c16="http://schemas.microsoft.com/office/drawing/2014/chart" uri="{C3380CC4-5D6E-409C-BE32-E72D297353CC}">
              <c16:uniqueId val="{00000008-26D3-DD43-96A2-6DE4F8F574F2}"/>
            </c:ext>
          </c:extLst>
        </c:ser>
        <c:ser>
          <c:idx val="9"/>
          <c:order val="9"/>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val>
            <c:numRef>
              <c:f>Sheet1!$AQ$2:$AQ$101</c:f>
              <c:numCache>
                <c:formatCode>General</c:formatCode>
                <c:ptCount val="100"/>
                <c:pt idx="0">
                  <c:v>100</c:v>
                </c:pt>
                <c:pt idx="1">
                  <c:v>87.605764339801425</c:v>
                </c:pt>
                <c:pt idx="2">
                  <c:v>87.649159820176465</c:v>
                </c:pt>
                <c:pt idx="3">
                  <c:v>90.582756466018964</c:v>
                </c:pt>
                <c:pt idx="4">
                  <c:v>97.993476859224117</c:v>
                </c:pt>
                <c:pt idx="5">
                  <c:v>88.738412925117117</c:v>
                </c:pt>
                <c:pt idx="6">
                  <c:v>101.96474240981919</c:v>
                </c:pt>
                <c:pt idx="7">
                  <c:v>110.02403888719664</c:v>
                </c:pt>
                <c:pt idx="8">
                  <c:v>113.8400043675715</c:v>
                </c:pt>
                <c:pt idx="9">
                  <c:v>144.8737385176079</c:v>
                </c:pt>
                <c:pt idx="10">
                  <c:v>122.31878253684665</c:v>
                </c:pt>
                <c:pt idx="11">
                  <c:v>134.77738313966293</c:v>
                </c:pt>
                <c:pt idx="12">
                  <c:v>122.56810260578996</c:v>
                </c:pt>
                <c:pt idx="13">
                  <c:v>105.88859487151603</c:v>
                </c:pt>
                <c:pt idx="14">
                  <c:v>110.61789620764097</c:v>
                </c:pt>
                <c:pt idx="15">
                  <c:v>113.75435929943163</c:v>
                </c:pt>
                <c:pt idx="16">
                  <c:v>100.58195871617221</c:v>
                </c:pt>
                <c:pt idx="17">
                  <c:v>111.22356166369845</c:v>
                </c:pt>
                <c:pt idx="18">
                  <c:v>96.864069245236735</c:v>
                </c:pt>
                <c:pt idx="19">
                  <c:v>91.7231307553118</c:v>
                </c:pt>
                <c:pt idx="20">
                  <c:v>95.640953484110597</c:v>
                </c:pt>
                <c:pt idx="21">
                  <c:v>97.913358343563971</c:v>
                </c:pt>
                <c:pt idx="22">
                  <c:v>91.994911886648183</c:v>
                </c:pt>
                <c:pt idx="23">
                  <c:v>96.958229326350121</c:v>
                </c:pt>
                <c:pt idx="24">
                  <c:v>100.47594099202125</c:v>
                </c:pt>
                <c:pt idx="25">
                  <c:v>103.58678454895555</c:v>
                </c:pt>
                <c:pt idx="26">
                  <c:v>93.528854809438272</c:v>
                </c:pt>
                <c:pt idx="27">
                  <c:v>90.740196176643124</c:v>
                </c:pt>
                <c:pt idx="28">
                  <c:v>86.175390875831908</c:v>
                </c:pt>
                <c:pt idx="29">
                  <c:v>87.222015875613039</c:v>
                </c:pt>
                <c:pt idx="30">
                  <c:v>78.85305720316596</c:v>
                </c:pt>
                <c:pt idx="31">
                  <c:v>74.906769407890309</c:v>
                </c:pt>
                <c:pt idx="32">
                  <c:v>71.418025101837529</c:v>
                </c:pt>
                <c:pt idx="33">
                  <c:v>76.693401176568514</c:v>
                </c:pt>
                <c:pt idx="34">
                  <c:v>87.555817414169468</c:v>
                </c:pt>
                <c:pt idx="35">
                  <c:v>91.9606226782645</c:v>
                </c:pt>
                <c:pt idx="36">
                  <c:v>101.50027015625933</c:v>
                </c:pt>
                <c:pt idx="37">
                  <c:v>106.68236934880798</c:v>
                </c:pt>
                <c:pt idx="38">
                  <c:v>105.67305370745304</c:v>
                </c:pt>
                <c:pt idx="39">
                  <c:v>102.43674006412527</c:v>
                </c:pt>
                <c:pt idx="40">
                  <c:v>105.1339001847039</c:v>
                </c:pt>
                <c:pt idx="41">
                  <c:v>106.60200050279299</c:v>
                </c:pt>
                <c:pt idx="42">
                  <c:v>108.34678761558956</c:v>
                </c:pt>
                <c:pt idx="43">
                  <c:v>102.16710446366184</c:v>
                </c:pt>
                <c:pt idx="44">
                  <c:v>109.17124982597883</c:v>
                </c:pt>
                <c:pt idx="45">
                  <c:v>93.581109521460888</c:v>
                </c:pt>
                <c:pt idx="46">
                  <c:v>104.04630517012822</c:v>
                </c:pt>
                <c:pt idx="47">
                  <c:v>117.164125124205</c:v>
                </c:pt>
                <c:pt idx="48">
                  <c:v>112.67372587082144</c:v>
                </c:pt>
                <c:pt idx="49">
                  <c:v>91.510949627360674</c:v>
                </c:pt>
                <c:pt idx="50">
                  <c:v>85.199316172809247</c:v>
                </c:pt>
                <c:pt idx="51">
                  <c:v>84.010701810264152</c:v>
                </c:pt>
                <c:pt idx="52">
                  <c:v>86.134391288978051</c:v>
                </c:pt>
                <c:pt idx="53">
                  <c:v>88.38066974921442</c:v>
                </c:pt>
                <c:pt idx="54">
                  <c:v>83.22417707815147</c:v>
                </c:pt>
                <c:pt idx="55">
                  <c:v>83.041282327025385</c:v>
                </c:pt>
                <c:pt idx="56">
                  <c:v>84.559522295864895</c:v>
                </c:pt>
                <c:pt idx="57">
                  <c:v>67.929971353507057</c:v>
                </c:pt>
                <c:pt idx="58">
                  <c:v>76.783987523062521</c:v>
                </c:pt>
                <c:pt idx="59">
                  <c:v>63.73874524182704</c:v>
                </c:pt>
                <c:pt idx="60">
                  <c:v>65.320203269785168</c:v>
                </c:pt>
                <c:pt idx="61">
                  <c:v>65.738903788776881</c:v>
                </c:pt>
                <c:pt idx="62">
                  <c:v>64.704843538824548</c:v>
                </c:pt>
                <c:pt idx="63">
                  <c:v>58.884353786274758</c:v>
                </c:pt>
                <c:pt idx="64">
                  <c:v>57.66964373680775</c:v>
                </c:pt>
                <c:pt idx="65">
                  <c:v>55.283035867936782</c:v>
                </c:pt>
                <c:pt idx="66">
                  <c:v>54.489816684694397</c:v>
                </c:pt>
                <c:pt idx="67">
                  <c:v>53.871931432487351</c:v>
                </c:pt>
                <c:pt idx="68">
                  <c:v>52.661478697228418</c:v>
                </c:pt>
                <c:pt idx="69">
                  <c:v>48.454772966244292</c:v>
                </c:pt>
                <c:pt idx="70">
                  <c:v>52.293121274950394</c:v>
                </c:pt>
                <c:pt idx="71">
                  <c:v>49.139546355386287</c:v>
                </c:pt>
                <c:pt idx="72">
                  <c:v>42.968689531674869</c:v>
                </c:pt>
                <c:pt idx="73">
                  <c:v>46.813328816711987</c:v>
                </c:pt>
                <c:pt idx="74">
                  <c:v>52.243955785042282</c:v>
                </c:pt>
                <c:pt idx="75">
                  <c:v>48.3896421588991</c:v>
                </c:pt>
                <c:pt idx="76">
                  <c:v>47.780421623101269</c:v>
                </c:pt>
                <c:pt idx="77">
                  <c:v>44.587614282814002</c:v>
                </c:pt>
                <c:pt idx="78">
                  <c:v>36.781129237790125</c:v>
                </c:pt>
                <c:pt idx="79">
                  <c:v>41.914943583201378</c:v>
                </c:pt>
                <c:pt idx="80">
                  <c:v>42.371908123061907</c:v>
                </c:pt>
                <c:pt idx="81">
                  <c:v>40.663828118427716</c:v>
                </c:pt>
                <c:pt idx="82">
                  <c:v>48.006218412838678</c:v>
                </c:pt>
                <c:pt idx="83">
                  <c:v>46.073487655028906</c:v>
                </c:pt>
                <c:pt idx="84">
                  <c:v>45.412155102599399</c:v>
                </c:pt>
                <c:pt idx="85">
                  <c:v>43.25615974647539</c:v>
                </c:pt>
                <c:pt idx="86">
                  <c:v>43.954846143615192</c:v>
                </c:pt>
                <c:pt idx="87">
                  <c:v>47.480525528140674</c:v>
                </c:pt>
                <c:pt idx="88">
                  <c:v>45.600718010571057</c:v>
                </c:pt>
                <c:pt idx="89">
                  <c:v>41.29267204287855</c:v>
                </c:pt>
                <c:pt idx="90">
                  <c:v>45.7849646237824</c:v>
                </c:pt>
                <c:pt idx="91">
                  <c:v>44.871232752363731</c:v>
                </c:pt>
                <c:pt idx="92">
                  <c:v>49.909198750638069</c:v>
                </c:pt>
                <c:pt idx="93">
                  <c:v>51.922597466149824</c:v>
                </c:pt>
                <c:pt idx="94">
                  <c:v>43.267906241788573</c:v>
                </c:pt>
                <c:pt idx="95">
                  <c:v>50.472889676184252</c:v>
                </c:pt>
                <c:pt idx="96">
                  <c:v>52.852897047219216</c:v>
                </c:pt>
                <c:pt idx="97">
                  <c:v>60.340694233735263</c:v>
                </c:pt>
                <c:pt idx="98">
                  <c:v>76.662311005152048</c:v>
                </c:pt>
                <c:pt idx="99">
                  <c:v>78.747179346409254</c:v>
                </c:pt>
              </c:numCache>
            </c:numRef>
          </c:val>
          <c:smooth val="0"/>
          <c:extLst>
            <c:ext xmlns:c16="http://schemas.microsoft.com/office/drawing/2014/chart" uri="{C3380CC4-5D6E-409C-BE32-E72D297353CC}">
              <c16:uniqueId val="{00000009-26D3-DD43-96A2-6DE4F8F574F2}"/>
            </c:ext>
          </c:extLst>
        </c:ser>
        <c:dLbls>
          <c:showLegendKey val="0"/>
          <c:showVal val="0"/>
          <c:showCatName val="0"/>
          <c:showSerName val="0"/>
          <c:showPercent val="0"/>
          <c:showBubbleSize val="0"/>
        </c:dLbls>
        <c:marker val="1"/>
        <c:smooth val="0"/>
        <c:axId val="1970605743"/>
        <c:axId val="1970607391"/>
      </c:lineChart>
      <c:catAx>
        <c:axId val="197060574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0607391"/>
        <c:crosses val="autoZero"/>
        <c:auto val="1"/>
        <c:lblAlgn val="ctr"/>
        <c:lblOffset val="100"/>
        <c:noMultiLvlLbl val="0"/>
      </c:catAx>
      <c:valAx>
        <c:axId val="19706073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060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FB3A01-5513-4475-85CD-A74D2C624B58}"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6E213354-DD5E-4181-BAD9-37604C325A53}">
      <dgm:prSet/>
      <dgm:spPr/>
      <dgm:t>
        <a:bodyPr/>
        <a:lstStyle/>
        <a:p>
          <a:r>
            <a:rPr lang="en-US"/>
            <a:t>1. Intro to PVA</a:t>
          </a:r>
        </a:p>
      </dgm:t>
    </dgm:pt>
    <dgm:pt modelId="{E62B697B-9CF9-48CB-8521-17A156189519}" type="parTrans" cxnId="{173AAE5B-C38E-4157-AF40-9E3E97C29ECA}">
      <dgm:prSet/>
      <dgm:spPr/>
      <dgm:t>
        <a:bodyPr/>
        <a:lstStyle/>
        <a:p>
          <a:endParaRPr lang="en-US"/>
        </a:p>
      </dgm:t>
    </dgm:pt>
    <dgm:pt modelId="{1A003134-B750-4367-B2CD-CEE517649827}" type="sibTrans" cxnId="{173AAE5B-C38E-4157-AF40-9E3E97C29ECA}">
      <dgm:prSet/>
      <dgm:spPr/>
      <dgm:t>
        <a:bodyPr/>
        <a:lstStyle/>
        <a:p>
          <a:endParaRPr lang="en-US"/>
        </a:p>
      </dgm:t>
    </dgm:pt>
    <dgm:pt modelId="{9C038EAA-C44C-46F0-B652-F927F44FC7B5}">
      <dgm:prSet/>
      <dgm:spPr/>
      <dgm:t>
        <a:bodyPr/>
        <a:lstStyle/>
        <a:p>
          <a:r>
            <a:rPr lang="en-US" dirty="0"/>
            <a:t>2. Count-based PVA</a:t>
          </a:r>
        </a:p>
      </dgm:t>
    </dgm:pt>
    <dgm:pt modelId="{48C2C655-8DC1-4361-902D-180A34A73881}" type="parTrans" cxnId="{260EB7CA-3AAD-40AC-A10F-DFE105C730E6}">
      <dgm:prSet/>
      <dgm:spPr/>
      <dgm:t>
        <a:bodyPr/>
        <a:lstStyle/>
        <a:p>
          <a:endParaRPr lang="en-US"/>
        </a:p>
      </dgm:t>
    </dgm:pt>
    <dgm:pt modelId="{CF78629F-FAC0-47F9-B319-E879E39E0A88}" type="sibTrans" cxnId="{260EB7CA-3AAD-40AC-A10F-DFE105C730E6}">
      <dgm:prSet/>
      <dgm:spPr/>
      <dgm:t>
        <a:bodyPr/>
        <a:lstStyle/>
        <a:p>
          <a:endParaRPr lang="en-US"/>
        </a:p>
      </dgm:t>
    </dgm:pt>
    <dgm:pt modelId="{C9F9988B-4C8E-4A32-A3E8-5DA86B852113}">
      <dgm:prSet/>
      <dgm:spPr/>
      <dgm:t>
        <a:bodyPr/>
        <a:lstStyle/>
        <a:p>
          <a:r>
            <a:rPr lang="en-US"/>
            <a:t>3. Demographic PVA </a:t>
          </a:r>
        </a:p>
      </dgm:t>
    </dgm:pt>
    <dgm:pt modelId="{84A1A64D-556B-4A17-AAD2-8F458782B411}" type="parTrans" cxnId="{A53ECA35-CCC9-4EC6-B887-6B93418DCE4C}">
      <dgm:prSet/>
      <dgm:spPr/>
      <dgm:t>
        <a:bodyPr/>
        <a:lstStyle/>
        <a:p>
          <a:endParaRPr lang="en-US"/>
        </a:p>
      </dgm:t>
    </dgm:pt>
    <dgm:pt modelId="{F75BCE22-C667-4C58-A962-A8C10DC41E3F}" type="sibTrans" cxnId="{A53ECA35-CCC9-4EC6-B887-6B93418DCE4C}">
      <dgm:prSet/>
      <dgm:spPr/>
      <dgm:t>
        <a:bodyPr/>
        <a:lstStyle/>
        <a:p>
          <a:endParaRPr lang="en-US"/>
        </a:p>
      </dgm:t>
    </dgm:pt>
    <dgm:pt modelId="{BB329C5C-51E7-4382-AE81-98FB9A8CEC6C}">
      <dgm:prSet/>
      <dgm:spPr/>
      <dgm:t>
        <a:bodyPr/>
        <a:lstStyle/>
        <a:p>
          <a:r>
            <a:rPr lang="en-US" dirty="0"/>
            <a:t>4. Limitations and extensions to PVA</a:t>
          </a:r>
        </a:p>
      </dgm:t>
    </dgm:pt>
    <dgm:pt modelId="{759AF30E-9509-41BA-AF92-A18E9F0C41DC}" type="parTrans" cxnId="{44475CED-7396-4656-BD5A-D424B208DCEE}">
      <dgm:prSet/>
      <dgm:spPr/>
      <dgm:t>
        <a:bodyPr/>
        <a:lstStyle/>
        <a:p>
          <a:endParaRPr lang="en-US"/>
        </a:p>
      </dgm:t>
    </dgm:pt>
    <dgm:pt modelId="{3116797F-0D59-4319-BAEB-AA0351B46123}" type="sibTrans" cxnId="{44475CED-7396-4656-BD5A-D424B208DCEE}">
      <dgm:prSet/>
      <dgm:spPr/>
      <dgm:t>
        <a:bodyPr/>
        <a:lstStyle/>
        <a:p>
          <a:endParaRPr lang="en-US"/>
        </a:p>
      </dgm:t>
    </dgm:pt>
    <dgm:pt modelId="{A4C4B393-1008-4FDB-A5E9-172716C352CA}">
      <dgm:prSet/>
      <dgm:spPr/>
      <dgm:t>
        <a:bodyPr/>
        <a:lstStyle/>
        <a:p>
          <a:r>
            <a:rPr lang="en-US" dirty="0"/>
            <a:t>5. Assignment #1 overview</a:t>
          </a:r>
        </a:p>
      </dgm:t>
    </dgm:pt>
    <dgm:pt modelId="{9205F51F-CAED-486C-8813-963ED8A55ECA}" type="parTrans" cxnId="{AA1DB949-DA0C-47E5-B1B6-F704F1A96947}">
      <dgm:prSet/>
      <dgm:spPr/>
      <dgm:t>
        <a:bodyPr/>
        <a:lstStyle/>
        <a:p>
          <a:endParaRPr lang="en-US"/>
        </a:p>
      </dgm:t>
    </dgm:pt>
    <dgm:pt modelId="{B11E3E89-D335-425D-819C-4CA46AB483BF}" type="sibTrans" cxnId="{AA1DB949-DA0C-47E5-B1B6-F704F1A96947}">
      <dgm:prSet/>
      <dgm:spPr/>
      <dgm:t>
        <a:bodyPr/>
        <a:lstStyle/>
        <a:p>
          <a:endParaRPr lang="en-US"/>
        </a:p>
      </dgm:t>
    </dgm:pt>
    <dgm:pt modelId="{1D9EAD2B-98CD-1144-B13A-73932782971B}" type="pres">
      <dgm:prSet presAssocID="{19FB3A01-5513-4475-85CD-A74D2C624B58}" presName="vert0" presStyleCnt="0">
        <dgm:presLayoutVars>
          <dgm:dir/>
          <dgm:animOne val="branch"/>
          <dgm:animLvl val="lvl"/>
        </dgm:presLayoutVars>
      </dgm:prSet>
      <dgm:spPr/>
    </dgm:pt>
    <dgm:pt modelId="{FD348F50-9FA1-6745-B93F-969493357BD1}" type="pres">
      <dgm:prSet presAssocID="{6E213354-DD5E-4181-BAD9-37604C325A53}" presName="thickLine" presStyleLbl="alignNode1" presStyleIdx="0" presStyleCnt="5"/>
      <dgm:spPr/>
    </dgm:pt>
    <dgm:pt modelId="{BB1706A1-C1F3-A840-BBEA-7A0F0823CD3F}" type="pres">
      <dgm:prSet presAssocID="{6E213354-DD5E-4181-BAD9-37604C325A53}" presName="horz1" presStyleCnt="0"/>
      <dgm:spPr/>
    </dgm:pt>
    <dgm:pt modelId="{06E605CE-915D-DC4F-B1A2-BBD7F58D1460}" type="pres">
      <dgm:prSet presAssocID="{6E213354-DD5E-4181-BAD9-37604C325A53}" presName="tx1" presStyleLbl="revTx" presStyleIdx="0" presStyleCnt="5"/>
      <dgm:spPr/>
    </dgm:pt>
    <dgm:pt modelId="{7FB7427D-0CEE-6A47-A4BB-946E1C693F93}" type="pres">
      <dgm:prSet presAssocID="{6E213354-DD5E-4181-BAD9-37604C325A53}" presName="vert1" presStyleCnt="0"/>
      <dgm:spPr/>
    </dgm:pt>
    <dgm:pt modelId="{34DA0D45-3511-104B-8006-6468786E67C5}" type="pres">
      <dgm:prSet presAssocID="{9C038EAA-C44C-46F0-B652-F927F44FC7B5}" presName="thickLine" presStyleLbl="alignNode1" presStyleIdx="1" presStyleCnt="5"/>
      <dgm:spPr/>
    </dgm:pt>
    <dgm:pt modelId="{D05813BC-AE5C-4F49-A049-EC1BB0F55885}" type="pres">
      <dgm:prSet presAssocID="{9C038EAA-C44C-46F0-B652-F927F44FC7B5}" presName="horz1" presStyleCnt="0"/>
      <dgm:spPr/>
    </dgm:pt>
    <dgm:pt modelId="{BAB0F1E8-BDEE-074D-8E45-DC20C5F4E375}" type="pres">
      <dgm:prSet presAssocID="{9C038EAA-C44C-46F0-B652-F927F44FC7B5}" presName="tx1" presStyleLbl="revTx" presStyleIdx="1" presStyleCnt="5"/>
      <dgm:spPr/>
    </dgm:pt>
    <dgm:pt modelId="{5B6B3150-F06A-DD44-9098-F81808E640B5}" type="pres">
      <dgm:prSet presAssocID="{9C038EAA-C44C-46F0-B652-F927F44FC7B5}" presName="vert1" presStyleCnt="0"/>
      <dgm:spPr/>
    </dgm:pt>
    <dgm:pt modelId="{A9193B34-3D6E-0F45-BD5D-D33699243D74}" type="pres">
      <dgm:prSet presAssocID="{C9F9988B-4C8E-4A32-A3E8-5DA86B852113}" presName="thickLine" presStyleLbl="alignNode1" presStyleIdx="2" presStyleCnt="5"/>
      <dgm:spPr/>
    </dgm:pt>
    <dgm:pt modelId="{E76BEB6F-3DD1-B547-A1E7-832711C16438}" type="pres">
      <dgm:prSet presAssocID="{C9F9988B-4C8E-4A32-A3E8-5DA86B852113}" presName="horz1" presStyleCnt="0"/>
      <dgm:spPr/>
    </dgm:pt>
    <dgm:pt modelId="{D95A1B0C-5C47-174B-B178-F2056159FEFB}" type="pres">
      <dgm:prSet presAssocID="{C9F9988B-4C8E-4A32-A3E8-5DA86B852113}" presName="tx1" presStyleLbl="revTx" presStyleIdx="2" presStyleCnt="5"/>
      <dgm:spPr/>
    </dgm:pt>
    <dgm:pt modelId="{828E3AF2-5D21-FE48-8E6D-5DC56456C261}" type="pres">
      <dgm:prSet presAssocID="{C9F9988B-4C8E-4A32-A3E8-5DA86B852113}" presName="vert1" presStyleCnt="0"/>
      <dgm:spPr/>
    </dgm:pt>
    <dgm:pt modelId="{CC65FECA-EB0E-C640-849B-4E390BD6DC10}" type="pres">
      <dgm:prSet presAssocID="{BB329C5C-51E7-4382-AE81-98FB9A8CEC6C}" presName="thickLine" presStyleLbl="alignNode1" presStyleIdx="3" presStyleCnt="5"/>
      <dgm:spPr/>
    </dgm:pt>
    <dgm:pt modelId="{8A5D6EBC-9961-2A4A-ABB0-A082F4041282}" type="pres">
      <dgm:prSet presAssocID="{BB329C5C-51E7-4382-AE81-98FB9A8CEC6C}" presName="horz1" presStyleCnt="0"/>
      <dgm:spPr/>
    </dgm:pt>
    <dgm:pt modelId="{DA586736-424C-D841-B6BF-B241574C57AE}" type="pres">
      <dgm:prSet presAssocID="{BB329C5C-51E7-4382-AE81-98FB9A8CEC6C}" presName="tx1" presStyleLbl="revTx" presStyleIdx="3" presStyleCnt="5"/>
      <dgm:spPr/>
    </dgm:pt>
    <dgm:pt modelId="{B027413C-F52D-EF44-8476-D9FE1BDE3A9E}" type="pres">
      <dgm:prSet presAssocID="{BB329C5C-51E7-4382-AE81-98FB9A8CEC6C}" presName="vert1" presStyleCnt="0"/>
      <dgm:spPr/>
    </dgm:pt>
    <dgm:pt modelId="{F8351F0C-53C5-E544-883B-A633E80FCC65}" type="pres">
      <dgm:prSet presAssocID="{A4C4B393-1008-4FDB-A5E9-172716C352CA}" presName="thickLine" presStyleLbl="alignNode1" presStyleIdx="4" presStyleCnt="5"/>
      <dgm:spPr/>
    </dgm:pt>
    <dgm:pt modelId="{8FCF1F5E-DC48-CF4E-92EF-73CDF9D77A14}" type="pres">
      <dgm:prSet presAssocID="{A4C4B393-1008-4FDB-A5E9-172716C352CA}" presName="horz1" presStyleCnt="0"/>
      <dgm:spPr/>
    </dgm:pt>
    <dgm:pt modelId="{CF7D4192-4002-534A-964C-89DA9A2796D2}" type="pres">
      <dgm:prSet presAssocID="{A4C4B393-1008-4FDB-A5E9-172716C352CA}" presName="tx1" presStyleLbl="revTx" presStyleIdx="4" presStyleCnt="5" custLinFactNeighborX="-44" custLinFactNeighborY="11895"/>
      <dgm:spPr/>
    </dgm:pt>
    <dgm:pt modelId="{CA911C22-FA96-1F40-BCF5-4AEEED5A2BD1}" type="pres">
      <dgm:prSet presAssocID="{A4C4B393-1008-4FDB-A5E9-172716C352CA}" presName="vert1" presStyleCnt="0"/>
      <dgm:spPr/>
    </dgm:pt>
  </dgm:ptLst>
  <dgm:cxnLst>
    <dgm:cxn modelId="{A53ECA35-CCC9-4EC6-B887-6B93418DCE4C}" srcId="{19FB3A01-5513-4475-85CD-A74D2C624B58}" destId="{C9F9988B-4C8E-4A32-A3E8-5DA86B852113}" srcOrd="2" destOrd="0" parTransId="{84A1A64D-556B-4A17-AAD2-8F458782B411}" sibTransId="{F75BCE22-C667-4C58-A962-A8C10DC41E3F}"/>
    <dgm:cxn modelId="{AA1DB949-DA0C-47E5-B1B6-F704F1A96947}" srcId="{19FB3A01-5513-4475-85CD-A74D2C624B58}" destId="{A4C4B393-1008-4FDB-A5E9-172716C352CA}" srcOrd="4" destOrd="0" parTransId="{9205F51F-CAED-486C-8813-963ED8A55ECA}" sibTransId="{B11E3E89-D335-425D-819C-4CA46AB483BF}"/>
    <dgm:cxn modelId="{173AAE5B-C38E-4157-AF40-9E3E97C29ECA}" srcId="{19FB3A01-5513-4475-85CD-A74D2C624B58}" destId="{6E213354-DD5E-4181-BAD9-37604C325A53}" srcOrd="0" destOrd="0" parTransId="{E62B697B-9CF9-48CB-8521-17A156189519}" sibTransId="{1A003134-B750-4367-B2CD-CEE517649827}"/>
    <dgm:cxn modelId="{0FD35285-4836-0E46-9708-16FC6D75A97C}" type="presOf" srcId="{A4C4B393-1008-4FDB-A5E9-172716C352CA}" destId="{CF7D4192-4002-534A-964C-89DA9A2796D2}" srcOrd="0" destOrd="0" presId="urn:microsoft.com/office/officeart/2008/layout/LinedList"/>
    <dgm:cxn modelId="{E96C9089-6730-2644-842B-57B9C13AE688}" type="presOf" srcId="{9C038EAA-C44C-46F0-B652-F927F44FC7B5}" destId="{BAB0F1E8-BDEE-074D-8E45-DC20C5F4E375}" srcOrd="0" destOrd="0" presId="urn:microsoft.com/office/officeart/2008/layout/LinedList"/>
    <dgm:cxn modelId="{C9E5349A-1D76-3A4E-8068-29724AEC8DB8}" type="presOf" srcId="{C9F9988B-4C8E-4A32-A3E8-5DA86B852113}" destId="{D95A1B0C-5C47-174B-B178-F2056159FEFB}" srcOrd="0" destOrd="0" presId="urn:microsoft.com/office/officeart/2008/layout/LinedList"/>
    <dgm:cxn modelId="{5C1D87B9-C7BE-7843-9D2F-2CDA2A9628B7}" type="presOf" srcId="{19FB3A01-5513-4475-85CD-A74D2C624B58}" destId="{1D9EAD2B-98CD-1144-B13A-73932782971B}" srcOrd="0" destOrd="0" presId="urn:microsoft.com/office/officeart/2008/layout/LinedList"/>
    <dgm:cxn modelId="{260EB7CA-3AAD-40AC-A10F-DFE105C730E6}" srcId="{19FB3A01-5513-4475-85CD-A74D2C624B58}" destId="{9C038EAA-C44C-46F0-B652-F927F44FC7B5}" srcOrd="1" destOrd="0" parTransId="{48C2C655-8DC1-4361-902D-180A34A73881}" sibTransId="{CF78629F-FAC0-47F9-B319-E879E39E0A88}"/>
    <dgm:cxn modelId="{716AF7CE-93DF-FB48-9950-F3BC561F79E4}" type="presOf" srcId="{BB329C5C-51E7-4382-AE81-98FB9A8CEC6C}" destId="{DA586736-424C-D841-B6BF-B241574C57AE}" srcOrd="0" destOrd="0" presId="urn:microsoft.com/office/officeart/2008/layout/LinedList"/>
    <dgm:cxn modelId="{44475CED-7396-4656-BD5A-D424B208DCEE}" srcId="{19FB3A01-5513-4475-85CD-A74D2C624B58}" destId="{BB329C5C-51E7-4382-AE81-98FB9A8CEC6C}" srcOrd="3" destOrd="0" parTransId="{759AF30E-9509-41BA-AF92-A18E9F0C41DC}" sibTransId="{3116797F-0D59-4319-BAEB-AA0351B46123}"/>
    <dgm:cxn modelId="{D958A0F2-1837-D643-9E7B-12FB0DA88C90}" type="presOf" srcId="{6E213354-DD5E-4181-BAD9-37604C325A53}" destId="{06E605CE-915D-DC4F-B1A2-BBD7F58D1460}" srcOrd="0" destOrd="0" presId="urn:microsoft.com/office/officeart/2008/layout/LinedList"/>
    <dgm:cxn modelId="{1A21053E-4409-A543-885A-AF9A61E298DA}" type="presParOf" srcId="{1D9EAD2B-98CD-1144-B13A-73932782971B}" destId="{FD348F50-9FA1-6745-B93F-969493357BD1}" srcOrd="0" destOrd="0" presId="urn:microsoft.com/office/officeart/2008/layout/LinedList"/>
    <dgm:cxn modelId="{9896C6DA-806B-B44D-ACF4-EF7EB827D99D}" type="presParOf" srcId="{1D9EAD2B-98CD-1144-B13A-73932782971B}" destId="{BB1706A1-C1F3-A840-BBEA-7A0F0823CD3F}" srcOrd="1" destOrd="0" presId="urn:microsoft.com/office/officeart/2008/layout/LinedList"/>
    <dgm:cxn modelId="{B01480D8-0B51-8F4F-9718-47B9C51DE3DF}" type="presParOf" srcId="{BB1706A1-C1F3-A840-BBEA-7A0F0823CD3F}" destId="{06E605CE-915D-DC4F-B1A2-BBD7F58D1460}" srcOrd="0" destOrd="0" presId="urn:microsoft.com/office/officeart/2008/layout/LinedList"/>
    <dgm:cxn modelId="{155F0571-0223-F44B-80B4-711D7706D73C}" type="presParOf" srcId="{BB1706A1-C1F3-A840-BBEA-7A0F0823CD3F}" destId="{7FB7427D-0CEE-6A47-A4BB-946E1C693F93}" srcOrd="1" destOrd="0" presId="urn:microsoft.com/office/officeart/2008/layout/LinedList"/>
    <dgm:cxn modelId="{7CE9F46A-958D-3140-9365-8DD627790506}" type="presParOf" srcId="{1D9EAD2B-98CD-1144-B13A-73932782971B}" destId="{34DA0D45-3511-104B-8006-6468786E67C5}" srcOrd="2" destOrd="0" presId="urn:microsoft.com/office/officeart/2008/layout/LinedList"/>
    <dgm:cxn modelId="{B92A1CC8-1528-AE41-839F-3D8E8502153A}" type="presParOf" srcId="{1D9EAD2B-98CD-1144-B13A-73932782971B}" destId="{D05813BC-AE5C-4F49-A049-EC1BB0F55885}" srcOrd="3" destOrd="0" presId="urn:microsoft.com/office/officeart/2008/layout/LinedList"/>
    <dgm:cxn modelId="{E66A49E4-A53A-6447-AAA5-586761E5FF18}" type="presParOf" srcId="{D05813BC-AE5C-4F49-A049-EC1BB0F55885}" destId="{BAB0F1E8-BDEE-074D-8E45-DC20C5F4E375}" srcOrd="0" destOrd="0" presId="urn:microsoft.com/office/officeart/2008/layout/LinedList"/>
    <dgm:cxn modelId="{D4F7EF11-7147-7745-B8FB-864280892414}" type="presParOf" srcId="{D05813BC-AE5C-4F49-A049-EC1BB0F55885}" destId="{5B6B3150-F06A-DD44-9098-F81808E640B5}" srcOrd="1" destOrd="0" presId="urn:microsoft.com/office/officeart/2008/layout/LinedList"/>
    <dgm:cxn modelId="{CDDE2484-7984-FE4E-AE76-16A6BD2211CA}" type="presParOf" srcId="{1D9EAD2B-98CD-1144-B13A-73932782971B}" destId="{A9193B34-3D6E-0F45-BD5D-D33699243D74}" srcOrd="4" destOrd="0" presId="urn:microsoft.com/office/officeart/2008/layout/LinedList"/>
    <dgm:cxn modelId="{0C1B496C-43D8-1E4C-A778-34A0B2935C29}" type="presParOf" srcId="{1D9EAD2B-98CD-1144-B13A-73932782971B}" destId="{E76BEB6F-3DD1-B547-A1E7-832711C16438}" srcOrd="5" destOrd="0" presId="urn:microsoft.com/office/officeart/2008/layout/LinedList"/>
    <dgm:cxn modelId="{DD051DCE-71C8-8E46-8911-667F7A6962D6}" type="presParOf" srcId="{E76BEB6F-3DD1-B547-A1E7-832711C16438}" destId="{D95A1B0C-5C47-174B-B178-F2056159FEFB}" srcOrd="0" destOrd="0" presId="urn:microsoft.com/office/officeart/2008/layout/LinedList"/>
    <dgm:cxn modelId="{1CDFD11C-43CB-2E45-A4E7-B0CE4E2C85E4}" type="presParOf" srcId="{E76BEB6F-3DD1-B547-A1E7-832711C16438}" destId="{828E3AF2-5D21-FE48-8E6D-5DC56456C261}" srcOrd="1" destOrd="0" presId="urn:microsoft.com/office/officeart/2008/layout/LinedList"/>
    <dgm:cxn modelId="{CD53059A-F588-A04A-9765-FB2F2B41F5EE}" type="presParOf" srcId="{1D9EAD2B-98CD-1144-B13A-73932782971B}" destId="{CC65FECA-EB0E-C640-849B-4E390BD6DC10}" srcOrd="6" destOrd="0" presId="urn:microsoft.com/office/officeart/2008/layout/LinedList"/>
    <dgm:cxn modelId="{5F90FA34-CDF3-6A4F-8C97-BD0EA82EF1D0}" type="presParOf" srcId="{1D9EAD2B-98CD-1144-B13A-73932782971B}" destId="{8A5D6EBC-9961-2A4A-ABB0-A082F4041282}" srcOrd="7" destOrd="0" presId="urn:microsoft.com/office/officeart/2008/layout/LinedList"/>
    <dgm:cxn modelId="{700EF954-5E85-B748-B16B-15D054A21E38}" type="presParOf" srcId="{8A5D6EBC-9961-2A4A-ABB0-A082F4041282}" destId="{DA586736-424C-D841-B6BF-B241574C57AE}" srcOrd="0" destOrd="0" presId="urn:microsoft.com/office/officeart/2008/layout/LinedList"/>
    <dgm:cxn modelId="{D8239945-928C-2749-910B-75EEBFAACB76}" type="presParOf" srcId="{8A5D6EBC-9961-2A4A-ABB0-A082F4041282}" destId="{B027413C-F52D-EF44-8476-D9FE1BDE3A9E}" srcOrd="1" destOrd="0" presId="urn:microsoft.com/office/officeart/2008/layout/LinedList"/>
    <dgm:cxn modelId="{671D32FB-A66F-7D4E-80A1-DBEE6B877E44}" type="presParOf" srcId="{1D9EAD2B-98CD-1144-B13A-73932782971B}" destId="{F8351F0C-53C5-E544-883B-A633E80FCC65}" srcOrd="8" destOrd="0" presId="urn:microsoft.com/office/officeart/2008/layout/LinedList"/>
    <dgm:cxn modelId="{5797B341-6760-D04F-86B2-20A2992EF210}" type="presParOf" srcId="{1D9EAD2B-98CD-1144-B13A-73932782971B}" destId="{8FCF1F5E-DC48-CF4E-92EF-73CDF9D77A14}" srcOrd="9" destOrd="0" presId="urn:microsoft.com/office/officeart/2008/layout/LinedList"/>
    <dgm:cxn modelId="{8E04C15B-2597-3349-8250-AAC0CDB9EEB7}" type="presParOf" srcId="{8FCF1F5E-DC48-CF4E-92EF-73CDF9D77A14}" destId="{CF7D4192-4002-534A-964C-89DA9A2796D2}" srcOrd="0" destOrd="0" presId="urn:microsoft.com/office/officeart/2008/layout/LinedList"/>
    <dgm:cxn modelId="{6CB7681C-58F1-B442-9E80-0B82DC9ACBA7}" type="presParOf" srcId="{8FCF1F5E-DC48-CF4E-92EF-73CDF9D77A14}" destId="{CA911C22-FA96-1F40-BCF5-4AEEED5A2BD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C4A687-F95A-477C-A5EC-9269ABBC3753}" type="doc">
      <dgm:prSet loTypeId="urn:microsoft.com/office/officeart/2016/7/layout/RepeatingBendingProcessNew" loCatId="process" qsTypeId="urn:microsoft.com/office/officeart/2005/8/quickstyle/simple4" qsCatId="simple" csTypeId="urn:microsoft.com/office/officeart/2005/8/colors/colorful2" csCatId="colorful" phldr="1"/>
      <dgm:spPr/>
      <dgm:t>
        <a:bodyPr/>
        <a:lstStyle/>
        <a:p>
          <a:endParaRPr lang="en-US"/>
        </a:p>
      </dgm:t>
    </dgm:pt>
    <dgm:pt modelId="{1F9E8FDC-C18F-4700-9704-1F5F39BF7717}">
      <dgm:prSet/>
      <dgm:spPr/>
      <dgm:t>
        <a:bodyPr/>
        <a:lstStyle/>
        <a:p>
          <a:pPr>
            <a:defRPr cap="all"/>
          </a:pPr>
          <a:r>
            <a:rPr lang="en-CA" cap="none" dirty="0">
              <a:solidFill>
                <a:schemeClr val="tx1"/>
              </a:solidFill>
            </a:rPr>
            <a:t>Develop objectives</a:t>
          </a:r>
          <a:endParaRPr lang="en-US" cap="none" dirty="0">
            <a:solidFill>
              <a:schemeClr val="tx1"/>
            </a:solidFill>
          </a:endParaRPr>
        </a:p>
      </dgm:t>
    </dgm:pt>
    <dgm:pt modelId="{8105547F-7E5D-422E-9225-A24F103B1563}" type="parTrans" cxnId="{4CE0C897-C2BA-47A5-BD22-61D85278AA97}">
      <dgm:prSet/>
      <dgm:spPr/>
      <dgm:t>
        <a:bodyPr/>
        <a:lstStyle/>
        <a:p>
          <a:endParaRPr lang="en-US" dirty="0">
            <a:solidFill>
              <a:schemeClr val="tx1"/>
            </a:solidFill>
          </a:endParaRPr>
        </a:p>
      </dgm:t>
    </dgm:pt>
    <dgm:pt modelId="{8D7A59F3-69C3-4645-8E02-73ADD36E480C}" type="sibTrans" cxnId="{4CE0C897-C2BA-47A5-BD22-61D85278AA97}">
      <dgm:prSet/>
      <dgm:spPr>
        <a:ln w="63500">
          <a:solidFill>
            <a:schemeClr val="accent3"/>
          </a:solidFill>
        </a:ln>
      </dgm:spPr>
      <dgm:t>
        <a:bodyPr/>
        <a:lstStyle/>
        <a:p>
          <a:endParaRPr lang="en-US" dirty="0">
            <a:solidFill>
              <a:schemeClr val="tx1"/>
            </a:solidFill>
          </a:endParaRPr>
        </a:p>
      </dgm:t>
    </dgm:pt>
    <dgm:pt modelId="{2542EDC3-201E-4E85-9D05-BAF96F64EC03}">
      <dgm:prSet/>
      <dgm:spPr/>
      <dgm:t>
        <a:bodyPr/>
        <a:lstStyle/>
        <a:p>
          <a:pPr>
            <a:defRPr cap="all"/>
          </a:pPr>
          <a:r>
            <a:rPr lang="en-CA" cap="none" dirty="0">
              <a:solidFill>
                <a:schemeClr val="tx1"/>
              </a:solidFill>
            </a:rPr>
            <a:t>Develop model(s)</a:t>
          </a:r>
          <a:endParaRPr lang="en-US" cap="none" dirty="0">
            <a:solidFill>
              <a:schemeClr val="tx1"/>
            </a:solidFill>
          </a:endParaRPr>
        </a:p>
      </dgm:t>
    </dgm:pt>
    <dgm:pt modelId="{551971A2-4073-4465-984D-729198889833}" type="parTrans" cxnId="{13EF9211-C861-47C1-9EF0-E89346FD2433}">
      <dgm:prSet/>
      <dgm:spPr/>
      <dgm:t>
        <a:bodyPr/>
        <a:lstStyle/>
        <a:p>
          <a:endParaRPr lang="en-US" dirty="0">
            <a:solidFill>
              <a:schemeClr val="tx1"/>
            </a:solidFill>
          </a:endParaRPr>
        </a:p>
      </dgm:t>
    </dgm:pt>
    <dgm:pt modelId="{8625B27D-67D1-4E55-BA81-FA6B60EE3FA0}" type="sibTrans" cxnId="{13EF9211-C861-47C1-9EF0-E89346FD2433}">
      <dgm:prSet/>
      <dgm:spPr>
        <a:ln w="63500">
          <a:solidFill>
            <a:schemeClr val="accent3"/>
          </a:solidFill>
        </a:ln>
      </dgm:spPr>
      <dgm:t>
        <a:bodyPr/>
        <a:lstStyle/>
        <a:p>
          <a:endParaRPr lang="en-US" dirty="0">
            <a:solidFill>
              <a:schemeClr val="tx1"/>
            </a:solidFill>
          </a:endParaRPr>
        </a:p>
      </dgm:t>
    </dgm:pt>
    <dgm:pt modelId="{5167260D-0D20-4750-A5EB-C8F66EDCA402}">
      <dgm:prSet/>
      <dgm:spPr/>
      <dgm:t>
        <a:bodyPr/>
        <a:lstStyle/>
        <a:p>
          <a:pPr>
            <a:defRPr cap="all"/>
          </a:pPr>
          <a:r>
            <a:rPr lang="en-CA" cap="none" dirty="0">
              <a:solidFill>
                <a:schemeClr val="tx1"/>
              </a:solidFill>
            </a:rPr>
            <a:t>Collect necessary data</a:t>
          </a:r>
          <a:endParaRPr lang="en-US" cap="none" dirty="0">
            <a:solidFill>
              <a:schemeClr val="tx1"/>
            </a:solidFill>
          </a:endParaRPr>
        </a:p>
      </dgm:t>
    </dgm:pt>
    <dgm:pt modelId="{61D823B0-D72C-486E-BF53-50C98B2F8147}" type="parTrans" cxnId="{8AB44C50-94E4-4E75-BB68-9547ABB345D0}">
      <dgm:prSet/>
      <dgm:spPr/>
      <dgm:t>
        <a:bodyPr/>
        <a:lstStyle/>
        <a:p>
          <a:endParaRPr lang="en-US" dirty="0">
            <a:solidFill>
              <a:schemeClr val="tx1"/>
            </a:solidFill>
          </a:endParaRPr>
        </a:p>
      </dgm:t>
    </dgm:pt>
    <dgm:pt modelId="{5A409EA6-DBE2-4B3A-B71B-F8B158195D4A}" type="sibTrans" cxnId="{8AB44C50-94E4-4E75-BB68-9547ABB345D0}">
      <dgm:prSet/>
      <dgm:spPr>
        <a:ln w="63500">
          <a:solidFill>
            <a:schemeClr val="accent3"/>
          </a:solidFill>
        </a:ln>
      </dgm:spPr>
      <dgm:t>
        <a:bodyPr/>
        <a:lstStyle/>
        <a:p>
          <a:endParaRPr lang="en-US" dirty="0">
            <a:solidFill>
              <a:schemeClr val="tx1"/>
            </a:solidFill>
          </a:endParaRPr>
        </a:p>
      </dgm:t>
    </dgm:pt>
    <dgm:pt modelId="{45B88D65-ACD0-4280-A2DE-98AF17B7C143}">
      <dgm:prSet/>
      <dgm:spPr/>
      <dgm:t>
        <a:bodyPr/>
        <a:lstStyle/>
        <a:p>
          <a:pPr>
            <a:defRPr cap="all"/>
          </a:pPr>
          <a:r>
            <a:rPr lang="en-CA" cap="none" dirty="0">
              <a:solidFill>
                <a:schemeClr val="tx1"/>
              </a:solidFill>
            </a:rPr>
            <a:t>Fit models to data</a:t>
          </a:r>
          <a:endParaRPr lang="en-US" cap="none" dirty="0">
            <a:solidFill>
              <a:schemeClr val="tx1"/>
            </a:solidFill>
          </a:endParaRPr>
        </a:p>
      </dgm:t>
    </dgm:pt>
    <dgm:pt modelId="{4D167D4F-C107-46F2-AEBC-2E0DFB0E0094}" type="parTrans" cxnId="{1743814C-8C85-4DAF-B7BC-2F1677C30CE1}">
      <dgm:prSet/>
      <dgm:spPr/>
      <dgm:t>
        <a:bodyPr/>
        <a:lstStyle/>
        <a:p>
          <a:endParaRPr lang="en-US" dirty="0">
            <a:solidFill>
              <a:schemeClr val="tx1"/>
            </a:solidFill>
          </a:endParaRPr>
        </a:p>
      </dgm:t>
    </dgm:pt>
    <dgm:pt modelId="{4DE7D33E-26FC-4340-914D-865CD8D67F1D}" type="sibTrans" cxnId="{1743814C-8C85-4DAF-B7BC-2F1677C30CE1}">
      <dgm:prSet/>
      <dgm:spPr>
        <a:ln w="63500">
          <a:solidFill>
            <a:schemeClr val="accent3"/>
          </a:solidFill>
        </a:ln>
      </dgm:spPr>
      <dgm:t>
        <a:bodyPr/>
        <a:lstStyle/>
        <a:p>
          <a:endParaRPr lang="en-US" dirty="0">
            <a:solidFill>
              <a:schemeClr val="tx1"/>
            </a:solidFill>
          </a:endParaRPr>
        </a:p>
      </dgm:t>
    </dgm:pt>
    <dgm:pt modelId="{8882A6BE-366B-4B1A-BAEA-3B18532DDAB9}">
      <dgm:prSet/>
      <dgm:spPr/>
      <dgm:t>
        <a:bodyPr/>
        <a:lstStyle/>
        <a:p>
          <a:pPr>
            <a:defRPr cap="all"/>
          </a:pPr>
          <a:r>
            <a:rPr lang="en-CA" cap="none" dirty="0">
              <a:solidFill>
                <a:schemeClr val="tx1"/>
              </a:solidFill>
            </a:rPr>
            <a:t>Identify best management options</a:t>
          </a:r>
          <a:endParaRPr lang="en-US" cap="none" dirty="0">
            <a:solidFill>
              <a:schemeClr val="tx1"/>
            </a:solidFill>
          </a:endParaRPr>
        </a:p>
      </dgm:t>
    </dgm:pt>
    <dgm:pt modelId="{C8EA42B0-189D-43AD-9DE7-F59C07E73C17}" type="parTrans" cxnId="{3933F3D2-1574-4115-8254-C69794E9EF65}">
      <dgm:prSet/>
      <dgm:spPr/>
      <dgm:t>
        <a:bodyPr/>
        <a:lstStyle/>
        <a:p>
          <a:endParaRPr lang="en-US" dirty="0">
            <a:solidFill>
              <a:schemeClr val="tx1"/>
            </a:solidFill>
          </a:endParaRPr>
        </a:p>
      </dgm:t>
    </dgm:pt>
    <dgm:pt modelId="{6CD18A87-654B-4958-9092-3AE4241339EC}" type="sibTrans" cxnId="{3933F3D2-1574-4115-8254-C69794E9EF65}">
      <dgm:prSet/>
      <dgm:spPr>
        <a:ln w="63500">
          <a:solidFill>
            <a:schemeClr val="accent3"/>
          </a:solidFill>
        </a:ln>
      </dgm:spPr>
      <dgm:t>
        <a:bodyPr/>
        <a:lstStyle/>
        <a:p>
          <a:endParaRPr lang="en-US" dirty="0">
            <a:solidFill>
              <a:schemeClr val="tx1"/>
            </a:solidFill>
          </a:endParaRPr>
        </a:p>
      </dgm:t>
    </dgm:pt>
    <dgm:pt modelId="{1EE1635D-00A7-4F49-9A5E-F036E017BDCA}">
      <dgm:prSet/>
      <dgm:spPr/>
      <dgm:t>
        <a:bodyPr/>
        <a:lstStyle/>
        <a:p>
          <a:pPr>
            <a:defRPr cap="all"/>
          </a:pPr>
          <a:r>
            <a:rPr lang="en-CA" cap="none" dirty="0">
              <a:solidFill>
                <a:schemeClr val="tx1"/>
              </a:solidFill>
            </a:rPr>
            <a:t>Implement management, monitor the consequences </a:t>
          </a:r>
          <a:endParaRPr lang="en-US" cap="none" dirty="0">
            <a:solidFill>
              <a:schemeClr val="tx1"/>
            </a:solidFill>
          </a:endParaRPr>
        </a:p>
      </dgm:t>
    </dgm:pt>
    <dgm:pt modelId="{9A853FB5-D8A6-47F3-AB9C-D9994FC8416D}" type="parTrans" cxnId="{F442D0CD-9AA3-44BB-B31D-C530A79AA3AF}">
      <dgm:prSet/>
      <dgm:spPr/>
      <dgm:t>
        <a:bodyPr/>
        <a:lstStyle/>
        <a:p>
          <a:endParaRPr lang="en-US" dirty="0">
            <a:solidFill>
              <a:schemeClr val="tx1"/>
            </a:solidFill>
          </a:endParaRPr>
        </a:p>
      </dgm:t>
    </dgm:pt>
    <dgm:pt modelId="{B61A03ED-84C3-4085-A76A-C0CA361BED85}" type="sibTrans" cxnId="{F442D0CD-9AA3-44BB-B31D-C530A79AA3AF}">
      <dgm:prSet/>
      <dgm:spPr/>
      <dgm:t>
        <a:bodyPr/>
        <a:lstStyle/>
        <a:p>
          <a:endParaRPr lang="en-US" dirty="0">
            <a:solidFill>
              <a:schemeClr val="tx1"/>
            </a:solidFill>
          </a:endParaRPr>
        </a:p>
      </dgm:t>
    </dgm:pt>
    <dgm:pt modelId="{04CDE1FE-266B-4245-994F-A255536EBD2E}" type="pres">
      <dgm:prSet presAssocID="{C9C4A687-F95A-477C-A5EC-9269ABBC3753}" presName="Name0" presStyleCnt="0">
        <dgm:presLayoutVars>
          <dgm:dir/>
          <dgm:resizeHandles val="exact"/>
        </dgm:presLayoutVars>
      </dgm:prSet>
      <dgm:spPr/>
    </dgm:pt>
    <dgm:pt modelId="{9B961A81-A85E-6F47-9082-0CC9D5E8035B}" type="pres">
      <dgm:prSet presAssocID="{1F9E8FDC-C18F-4700-9704-1F5F39BF7717}" presName="node" presStyleLbl="node1" presStyleIdx="0" presStyleCnt="6">
        <dgm:presLayoutVars>
          <dgm:bulletEnabled val="1"/>
        </dgm:presLayoutVars>
      </dgm:prSet>
      <dgm:spPr/>
    </dgm:pt>
    <dgm:pt modelId="{184F5F43-DB0F-7F4F-8D6B-81E1DD96A70D}" type="pres">
      <dgm:prSet presAssocID="{8D7A59F3-69C3-4645-8E02-73ADD36E480C}" presName="sibTrans" presStyleLbl="sibTrans1D1" presStyleIdx="0" presStyleCnt="5"/>
      <dgm:spPr/>
    </dgm:pt>
    <dgm:pt modelId="{818FF950-7A84-2646-8176-8AE7428B9F95}" type="pres">
      <dgm:prSet presAssocID="{8D7A59F3-69C3-4645-8E02-73ADD36E480C}" presName="connectorText" presStyleLbl="sibTrans1D1" presStyleIdx="0" presStyleCnt="5"/>
      <dgm:spPr/>
    </dgm:pt>
    <dgm:pt modelId="{11DB9267-090A-EF4F-B68A-0F7CC7AA720C}" type="pres">
      <dgm:prSet presAssocID="{2542EDC3-201E-4E85-9D05-BAF96F64EC03}" presName="node" presStyleLbl="node1" presStyleIdx="1" presStyleCnt="6">
        <dgm:presLayoutVars>
          <dgm:bulletEnabled val="1"/>
        </dgm:presLayoutVars>
      </dgm:prSet>
      <dgm:spPr/>
    </dgm:pt>
    <dgm:pt modelId="{20BD7A0C-7F82-B145-9A15-01E61EB6DA68}" type="pres">
      <dgm:prSet presAssocID="{8625B27D-67D1-4E55-BA81-FA6B60EE3FA0}" presName="sibTrans" presStyleLbl="sibTrans1D1" presStyleIdx="1" presStyleCnt="5"/>
      <dgm:spPr/>
    </dgm:pt>
    <dgm:pt modelId="{BC82AB9E-BD61-0546-9B27-9F148F8F9924}" type="pres">
      <dgm:prSet presAssocID="{8625B27D-67D1-4E55-BA81-FA6B60EE3FA0}" presName="connectorText" presStyleLbl="sibTrans1D1" presStyleIdx="1" presStyleCnt="5"/>
      <dgm:spPr/>
    </dgm:pt>
    <dgm:pt modelId="{B0CDD16A-5AD8-5B4C-BDAE-2309189A1E6D}" type="pres">
      <dgm:prSet presAssocID="{5167260D-0D20-4750-A5EB-C8F66EDCA402}" presName="node" presStyleLbl="node1" presStyleIdx="2" presStyleCnt="6">
        <dgm:presLayoutVars>
          <dgm:bulletEnabled val="1"/>
        </dgm:presLayoutVars>
      </dgm:prSet>
      <dgm:spPr/>
    </dgm:pt>
    <dgm:pt modelId="{1BD34A94-9DE3-7842-8472-E61A29A0B2E2}" type="pres">
      <dgm:prSet presAssocID="{5A409EA6-DBE2-4B3A-B71B-F8B158195D4A}" presName="sibTrans" presStyleLbl="sibTrans1D1" presStyleIdx="2" presStyleCnt="5"/>
      <dgm:spPr/>
    </dgm:pt>
    <dgm:pt modelId="{FDAAAE2B-14A7-4A44-9F70-5E2F7913C167}" type="pres">
      <dgm:prSet presAssocID="{5A409EA6-DBE2-4B3A-B71B-F8B158195D4A}" presName="connectorText" presStyleLbl="sibTrans1D1" presStyleIdx="2" presStyleCnt="5"/>
      <dgm:spPr/>
    </dgm:pt>
    <dgm:pt modelId="{83A0276C-95E0-6246-A204-0242F2977E9C}" type="pres">
      <dgm:prSet presAssocID="{45B88D65-ACD0-4280-A2DE-98AF17B7C143}" presName="node" presStyleLbl="node1" presStyleIdx="3" presStyleCnt="6">
        <dgm:presLayoutVars>
          <dgm:bulletEnabled val="1"/>
        </dgm:presLayoutVars>
      </dgm:prSet>
      <dgm:spPr/>
    </dgm:pt>
    <dgm:pt modelId="{74AA97D6-532A-4447-A44A-977CAB4157C5}" type="pres">
      <dgm:prSet presAssocID="{4DE7D33E-26FC-4340-914D-865CD8D67F1D}" presName="sibTrans" presStyleLbl="sibTrans1D1" presStyleIdx="3" presStyleCnt="5"/>
      <dgm:spPr/>
    </dgm:pt>
    <dgm:pt modelId="{6FE10235-2D19-AC45-ACC6-FA61B1892513}" type="pres">
      <dgm:prSet presAssocID="{4DE7D33E-26FC-4340-914D-865CD8D67F1D}" presName="connectorText" presStyleLbl="sibTrans1D1" presStyleIdx="3" presStyleCnt="5"/>
      <dgm:spPr/>
    </dgm:pt>
    <dgm:pt modelId="{B31B2AB0-136A-D24E-9E02-F40448226AA6}" type="pres">
      <dgm:prSet presAssocID="{8882A6BE-366B-4B1A-BAEA-3B18532DDAB9}" presName="node" presStyleLbl="node1" presStyleIdx="4" presStyleCnt="6">
        <dgm:presLayoutVars>
          <dgm:bulletEnabled val="1"/>
        </dgm:presLayoutVars>
      </dgm:prSet>
      <dgm:spPr/>
    </dgm:pt>
    <dgm:pt modelId="{93024F8A-A16F-F240-804E-63F3682DECE6}" type="pres">
      <dgm:prSet presAssocID="{6CD18A87-654B-4958-9092-3AE4241339EC}" presName="sibTrans" presStyleLbl="sibTrans1D1" presStyleIdx="4" presStyleCnt="5"/>
      <dgm:spPr/>
    </dgm:pt>
    <dgm:pt modelId="{02917D0B-FD9E-434E-BCC3-5FAED54C94EF}" type="pres">
      <dgm:prSet presAssocID="{6CD18A87-654B-4958-9092-3AE4241339EC}" presName="connectorText" presStyleLbl="sibTrans1D1" presStyleIdx="4" presStyleCnt="5"/>
      <dgm:spPr/>
    </dgm:pt>
    <dgm:pt modelId="{AD630950-AED4-7D43-BA0F-0BF66B7834C2}" type="pres">
      <dgm:prSet presAssocID="{1EE1635D-00A7-4F49-9A5E-F036E017BDCA}" presName="node" presStyleLbl="node1" presStyleIdx="5" presStyleCnt="6">
        <dgm:presLayoutVars>
          <dgm:bulletEnabled val="1"/>
        </dgm:presLayoutVars>
      </dgm:prSet>
      <dgm:spPr/>
    </dgm:pt>
  </dgm:ptLst>
  <dgm:cxnLst>
    <dgm:cxn modelId="{E4F9F507-BE41-BF44-8BE0-F31CD56140B4}" type="presOf" srcId="{2542EDC3-201E-4E85-9D05-BAF96F64EC03}" destId="{11DB9267-090A-EF4F-B68A-0F7CC7AA720C}" srcOrd="0" destOrd="0" presId="urn:microsoft.com/office/officeart/2016/7/layout/RepeatingBendingProcessNew"/>
    <dgm:cxn modelId="{13EF9211-C861-47C1-9EF0-E89346FD2433}" srcId="{C9C4A687-F95A-477C-A5EC-9269ABBC3753}" destId="{2542EDC3-201E-4E85-9D05-BAF96F64EC03}" srcOrd="1" destOrd="0" parTransId="{551971A2-4073-4465-984D-729198889833}" sibTransId="{8625B27D-67D1-4E55-BA81-FA6B60EE3FA0}"/>
    <dgm:cxn modelId="{F267E511-7D29-F44B-9348-8E410B4DABA5}" type="presOf" srcId="{8D7A59F3-69C3-4645-8E02-73ADD36E480C}" destId="{818FF950-7A84-2646-8176-8AE7428B9F95}" srcOrd="1" destOrd="0" presId="urn:microsoft.com/office/officeart/2016/7/layout/RepeatingBendingProcessNew"/>
    <dgm:cxn modelId="{624C9F15-223A-AC44-A983-5EA248D678D8}" type="presOf" srcId="{5A409EA6-DBE2-4B3A-B71B-F8B158195D4A}" destId="{FDAAAE2B-14A7-4A44-9F70-5E2F7913C167}" srcOrd="1" destOrd="0" presId="urn:microsoft.com/office/officeart/2016/7/layout/RepeatingBendingProcessNew"/>
    <dgm:cxn modelId="{B17EA81F-4425-4C4F-9058-5AA8FE61257C}" type="presOf" srcId="{8625B27D-67D1-4E55-BA81-FA6B60EE3FA0}" destId="{BC82AB9E-BD61-0546-9B27-9F148F8F9924}" srcOrd="1" destOrd="0" presId="urn:microsoft.com/office/officeart/2016/7/layout/RepeatingBendingProcessNew"/>
    <dgm:cxn modelId="{6F685B22-91CA-9B42-8285-5EAABDAFDA8D}" type="presOf" srcId="{8D7A59F3-69C3-4645-8E02-73ADD36E480C}" destId="{184F5F43-DB0F-7F4F-8D6B-81E1DD96A70D}" srcOrd="0" destOrd="0" presId="urn:microsoft.com/office/officeart/2016/7/layout/RepeatingBendingProcessNew"/>
    <dgm:cxn modelId="{5284B62B-1609-E449-8BF2-C15BC3116B50}" type="presOf" srcId="{1F9E8FDC-C18F-4700-9704-1F5F39BF7717}" destId="{9B961A81-A85E-6F47-9082-0CC9D5E8035B}" srcOrd="0" destOrd="0" presId="urn:microsoft.com/office/officeart/2016/7/layout/RepeatingBendingProcessNew"/>
    <dgm:cxn modelId="{9497E635-D4D9-5D43-BD43-7AF551FB0355}" type="presOf" srcId="{45B88D65-ACD0-4280-A2DE-98AF17B7C143}" destId="{83A0276C-95E0-6246-A204-0242F2977E9C}" srcOrd="0" destOrd="0" presId="urn:microsoft.com/office/officeart/2016/7/layout/RepeatingBendingProcessNew"/>
    <dgm:cxn modelId="{9DEEC641-E3F5-3248-B802-D424EA5933DF}" type="presOf" srcId="{6CD18A87-654B-4958-9092-3AE4241339EC}" destId="{93024F8A-A16F-F240-804E-63F3682DECE6}" srcOrd="0" destOrd="0" presId="urn:microsoft.com/office/officeart/2016/7/layout/RepeatingBendingProcessNew"/>
    <dgm:cxn modelId="{1743814C-8C85-4DAF-B7BC-2F1677C30CE1}" srcId="{C9C4A687-F95A-477C-A5EC-9269ABBC3753}" destId="{45B88D65-ACD0-4280-A2DE-98AF17B7C143}" srcOrd="3" destOrd="0" parTransId="{4D167D4F-C107-46F2-AEBC-2E0DFB0E0094}" sibTransId="{4DE7D33E-26FC-4340-914D-865CD8D67F1D}"/>
    <dgm:cxn modelId="{8AB44C50-94E4-4E75-BB68-9547ABB345D0}" srcId="{C9C4A687-F95A-477C-A5EC-9269ABBC3753}" destId="{5167260D-0D20-4750-A5EB-C8F66EDCA402}" srcOrd="2" destOrd="0" parTransId="{61D823B0-D72C-486E-BF53-50C98B2F8147}" sibTransId="{5A409EA6-DBE2-4B3A-B71B-F8B158195D4A}"/>
    <dgm:cxn modelId="{895DE864-1FA3-BD47-895D-8BA225AD0D68}" type="presOf" srcId="{4DE7D33E-26FC-4340-914D-865CD8D67F1D}" destId="{6FE10235-2D19-AC45-ACC6-FA61B1892513}" srcOrd="1" destOrd="0" presId="urn:microsoft.com/office/officeart/2016/7/layout/RepeatingBendingProcessNew"/>
    <dgm:cxn modelId="{AECB7283-15E3-FD43-894B-F8FD4A42A4C8}" type="presOf" srcId="{5167260D-0D20-4750-A5EB-C8F66EDCA402}" destId="{B0CDD16A-5AD8-5B4C-BDAE-2309189A1E6D}" srcOrd="0" destOrd="0" presId="urn:microsoft.com/office/officeart/2016/7/layout/RepeatingBendingProcessNew"/>
    <dgm:cxn modelId="{36E1B58B-8271-9A42-9FF0-16F916023CA2}" type="presOf" srcId="{8882A6BE-366B-4B1A-BAEA-3B18532DDAB9}" destId="{B31B2AB0-136A-D24E-9E02-F40448226AA6}" srcOrd="0" destOrd="0" presId="urn:microsoft.com/office/officeart/2016/7/layout/RepeatingBendingProcessNew"/>
    <dgm:cxn modelId="{AD56CE8B-88F8-8D41-A4A1-E0F81F1DF1CD}" type="presOf" srcId="{8625B27D-67D1-4E55-BA81-FA6B60EE3FA0}" destId="{20BD7A0C-7F82-B145-9A15-01E61EB6DA68}" srcOrd="0" destOrd="0" presId="urn:microsoft.com/office/officeart/2016/7/layout/RepeatingBendingProcessNew"/>
    <dgm:cxn modelId="{9B618091-2536-A646-A299-7485E7299081}" type="presOf" srcId="{5A409EA6-DBE2-4B3A-B71B-F8B158195D4A}" destId="{1BD34A94-9DE3-7842-8472-E61A29A0B2E2}" srcOrd="0" destOrd="0" presId="urn:microsoft.com/office/officeart/2016/7/layout/RepeatingBendingProcessNew"/>
    <dgm:cxn modelId="{4CE0C897-C2BA-47A5-BD22-61D85278AA97}" srcId="{C9C4A687-F95A-477C-A5EC-9269ABBC3753}" destId="{1F9E8FDC-C18F-4700-9704-1F5F39BF7717}" srcOrd="0" destOrd="0" parTransId="{8105547F-7E5D-422E-9225-A24F103B1563}" sibTransId="{8D7A59F3-69C3-4645-8E02-73ADD36E480C}"/>
    <dgm:cxn modelId="{8A9383A1-CA87-404B-841B-066EB222C100}" type="presOf" srcId="{C9C4A687-F95A-477C-A5EC-9269ABBC3753}" destId="{04CDE1FE-266B-4245-994F-A255536EBD2E}" srcOrd="0" destOrd="0" presId="urn:microsoft.com/office/officeart/2016/7/layout/RepeatingBendingProcessNew"/>
    <dgm:cxn modelId="{FF5F7AC3-5C13-E54D-A0D1-65B037C49BE4}" type="presOf" srcId="{4DE7D33E-26FC-4340-914D-865CD8D67F1D}" destId="{74AA97D6-532A-4447-A44A-977CAB4157C5}" srcOrd="0" destOrd="0" presId="urn:microsoft.com/office/officeart/2016/7/layout/RepeatingBendingProcessNew"/>
    <dgm:cxn modelId="{F442D0CD-9AA3-44BB-B31D-C530A79AA3AF}" srcId="{C9C4A687-F95A-477C-A5EC-9269ABBC3753}" destId="{1EE1635D-00A7-4F49-9A5E-F036E017BDCA}" srcOrd="5" destOrd="0" parTransId="{9A853FB5-D8A6-47F3-AB9C-D9994FC8416D}" sibTransId="{B61A03ED-84C3-4085-A76A-C0CA361BED85}"/>
    <dgm:cxn modelId="{3933F3D2-1574-4115-8254-C69794E9EF65}" srcId="{C9C4A687-F95A-477C-A5EC-9269ABBC3753}" destId="{8882A6BE-366B-4B1A-BAEA-3B18532DDAB9}" srcOrd="4" destOrd="0" parTransId="{C8EA42B0-189D-43AD-9DE7-F59C07E73C17}" sibTransId="{6CD18A87-654B-4958-9092-3AE4241339EC}"/>
    <dgm:cxn modelId="{E8A3E0E5-F7F1-E34D-8DB1-4998F6F4B19A}" type="presOf" srcId="{1EE1635D-00A7-4F49-9A5E-F036E017BDCA}" destId="{AD630950-AED4-7D43-BA0F-0BF66B7834C2}" srcOrd="0" destOrd="0" presId="urn:microsoft.com/office/officeart/2016/7/layout/RepeatingBendingProcessNew"/>
    <dgm:cxn modelId="{446647EF-0183-9446-9CB6-4D586555B474}" type="presOf" srcId="{6CD18A87-654B-4958-9092-3AE4241339EC}" destId="{02917D0B-FD9E-434E-BCC3-5FAED54C94EF}" srcOrd="1" destOrd="0" presId="urn:microsoft.com/office/officeart/2016/7/layout/RepeatingBendingProcessNew"/>
    <dgm:cxn modelId="{E177D80D-F4CB-9B40-819E-5D13C6D62B6B}" type="presParOf" srcId="{04CDE1FE-266B-4245-994F-A255536EBD2E}" destId="{9B961A81-A85E-6F47-9082-0CC9D5E8035B}" srcOrd="0" destOrd="0" presId="urn:microsoft.com/office/officeart/2016/7/layout/RepeatingBendingProcessNew"/>
    <dgm:cxn modelId="{04EDD309-705E-9E43-ABE8-371462BB7F5A}" type="presParOf" srcId="{04CDE1FE-266B-4245-994F-A255536EBD2E}" destId="{184F5F43-DB0F-7F4F-8D6B-81E1DD96A70D}" srcOrd="1" destOrd="0" presId="urn:microsoft.com/office/officeart/2016/7/layout/RepeatingBendingProcessNew"/>
    <dgm:cxn modelId="{1444E212-91D4-B340-9390-F15BA0B5B3A5}" type="presParOf" srcId="{184F5F43-DB0F-7F4F-8D6B-81E1DD96A70D}" destId="{818FF950-7A84-2646-8176-8AE7428B9F95}" srcOrd="0" destOrd="0" presId="urn:microsoft.com/office/officeart/2016/7/layout/RepeatingBendingProcessNew"/>
    <dgm:cxn modelId="{08082602-BC4F-1E41-9126-88C2D1174EAA}" type="presParOf" srcId="{04CDE1FE-266B-4245-994F-A255536EBD2E}" destId="{11DB9267-090A-EF4F-B68A-0F7CC7AA720C}" srcOrd="2" destOrd="0" presId="urn:microsoft.com/office/officeart/2016/7/layout/RepeatingBendingProcessNew"/>
    <dgm:cxn modelId="{5B00651F-2292-6A48-BEE2-3157CB4838A5}" type="presParOf" srcId="{04CDE1FE-266B-4245-994F-A255536EBD2E}" destId="{20BD7A0C-7F82-B145-9A15-01E61EB6DA68}" srcOrd="3" destOrd="0" presId="urn:microsoft.com/office/officeart/2016/7/layout/RepeatingBendingProcessNew"/>
    <dgm:cxn modelId="{7C867822-A138-D349-BE24-C558FC6876AA}" type="presParOf" srcId="{20BD7A0C-7F82-B145-9A15-01E61EB6DA68}" destId="{BC82AB9E-BD61-0546-9B27-9F148F8F9924}" srcOrd="0" destOrd="0" presId="urn:microsoft.com/office/officeart/2016/7/layout/RepeatingBendingProcessNew"/>
    <dgm:cxn modelId="{B562A9B3-B90D-114D-988B-D560343FDD10}" type="presParOf" srcId="{04CDE1FE-266B-4245-994F-A255536EBD2E}" destId="{B0CDD16A-5AD8-5B4C-BDAE-2309189A1E6D}" srcOrd="4" destOrd="0" presId="urn:microsoft.com/office/officeart/2016/7/layout/RepeatingBendingProcessNew"/>
    <dgm:cxn modelId="{DC165A79-8155-F64D-A649-4A4312278CEE}" type="presParOf" srcId="{04CDE1FE-266B-4245-994F-A255536EBD2E}" destId="{1BD34A94-9DE3-7842-8472-E61A29A0B2E2}" srcOrd="5" destOrd="0" presId="urn:microsoft.com/office/officeart/2016/7/layout/RepeatingBendingProcessNew"/>
    <dgm:cxn modelId="{03953E8C-46F0-184F-863A-8E1A0E7D3AEF}" type="presParOf" srcId="{1BD34A94-9DE3-7842-8472-E61A29A0B2E2}" destId="{FDAAAE2B-14A7-4A44-9F70-5E2F7913C167}" srcOrd="0" destOrd="0" presId="urn:microsoft.com/office/officeart/2016/7/layout/RepeatingBendingProcessNew"/>
    <dgm:cxn modelId="{DC09AC6B-DDEE-FF4E-AB7F-1176FB3CDD4F}" type="presParOf" srcId="{04CDE1FE-266B-4245-994F-A255536EBD2E}" destId="{83A0276C-95E0-6246-A204-0242F2977E9C}" srcOrd="6" destOrd="0" presId="urn:microsoft.com/office/officeart/2016/7/layout/RepeatingBendingProcessNew"/>
    <dgm:cxn modelId="{63B6533B-D67B-F44C-BB16-2DE597DA6828}" type="presParOf" srcId="{04CDE1FE-266B-4245-994F-A255536EBD2E}" destId="{74AA97D6-532A-4447-A44A-977CAB4157C5}" srcOrd="7" destOrd="0" presId="urn:microsoft.com/office/officeart/2016/7/layout/RepeatingBendingProcessNew"/>
    <dgm:cxn modelId="{FDEAEF79-06C2-0B42-957B-7169DF71CD6B}" type="presParOf" srcId="{74AA97D6-532A-4447-A44A-977CAB4157C5}" destId="{6FE10235-2D19-AC45-ACC6-FA61B1892513}" srcOrd="0" destOrd="0" presId="urn:microsoft.com/office/officeart/2016/7/layout/RepeatingBendingProcessNew"/>
    <dgm:cxn modelId="{B5A0D7C2-4CEF-104B-B1F3-4643217F3A19}" type="presParOf" srcId="{04CDE1FE-266B-4245-994F-A255536EBD2E}" destId="{B31B2AB0-136A-D24E-9E02-F40448226AA6}" srcOrd="8" destOrd="0" presId="urn:microsoft.com/office/officeart/2016/7/layout/RepeatingBendingProcessNew"/>
    <dgm:cxn modelId="{866651C7-3ABB-D544-B4BB-BCA5A7E5EC6B}" type="presParOf" srcId="{04CDE1FE-266B-4245-994F-A255536EBD2E}" destId="{93024F8A-A16F-F240-804E-63F3682DECE6}" srcOrd="9" destOrd="0" presId="urn:microsoft.com/office/officeart/2016/7/layout/RepeatingBendingProcessNew"/>
    <dgm:cxn modelId="{8AFB576A-2EAE-DF43-9464-8261CE3FC010}" type="presParOf" srcId="{93024F8A-A16F-F240-804E-63F3682DECE6}" destId="{02917D0B-FD9E-434E-BCC3-5FAED54C94EF}" srcOrd="0" destOrd="0" presId="urn:microsoft.com/office/officeart/2016/7/layout/RepeatingBendingProcessNew"/>
    <dgm:cxn modelId="{47CB6904-F4B5-654E-B8D1-626044B087A4}" type="presParOf" srcId="{04CDE1FE-266B-4245-994F-A255536EBD2E}" destId="{AD630950-AED4-7D43-BA0F-0BF66B7834C2}" srcOrd="10" destOrd="0" presId="urn:microsoft.com/office/officeart/2016/7/layout/RepeatingBendingProcessNew"/>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48F50-9FA1-6745-B93F-969493357BD1}">
      <dsp:nvSpPr>
        <dsp:cNvPr id="0" name=""/>
        <dsp:cNvSpPr/>
      </dsp:nvSpPr>
      <dsp:spPr>
        <a:xfrm>
          <a:off x="0" y="675"/>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605CE-915D-DC4F-B1A2-BBD7F58D1460}">
      <dsp:nvSpPr>
        <dsp:cNvPr id="0" name=""/>
        <dsp:cNvSpPr/>
      </dsp:nvSpPr>
      <dsp:spPr>
        <a:xfrm>
          <a:off x="0" y="675"/>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1. Intro to PVA</a:t>
          </a:r>
        </a:p>
      </dsp:txBody>
      <dsp:txXfrm>
        <a:off x="0" y="675"/>
        <a:ext cx="6291714" cy="1105876"/>
      </dsp:txXfrm>
    </dsp:sp>
    <dsp:sp modelId="{34DA0D45-3511-104B-8006-6468786E67C5}">
      <dsp:nvSpPr>
        <dsp:cNvPr id="0" name=""/>
        <dsp:cNvSpPr/>
      </dsp:nvSpPr>
      <dsp:spPr>
        <a:xfrm>
          <a:off x="0" y="1106552"/>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0F1E8-BDEE-074D-8E45-DC20C5F4E375}">
      <dsp:nvSpPr>
        <dsp:cNvPr id="0" name=""/>
        <dsp:cNvSpPr/>
      </dsp:nvSpPr>
      <dsp:spPr>
        <a:xfrm>
          <a:off x="0" y="1106552"/>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2. Count-based PVA</a:t>
          </a:r>
        </a:p>
      </dsp:txBody>
      <dsp:txXfrm>
        <a:off x="0" y="1106552"/>
        <a:ext cx="6291714" cy="1105876"/>
      </dsp:txXfrm>
    </dsp:sp>
    <dsp:sp modelId="{A9193B34-3D6E-0F45-BD5D-D33699243D74}">
      <dsp:nvSpPr>
        <dsp:cNvPr id="0" name=""/>
        <dsp:cNvSpPr/>
      </dsp:nvSpPr>
      <dsp:spPr>
        <a:xfrm>
          <a:off x="0" y="2212429"/>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5A1B0C-5C47-174B-B178-F2056159FEFB}">
      <dsp:nvSpPr>
        <dsp:cNvPr id="0" name=""/>
        <dsp:cNvSpPr/>
      </dsp:nvSpPr>
      <dsp:spPr>
        <a:xfrm>
          <a:off x="0" y="2212429"/>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3. Demographic PVA </a:t>
          </a:r>
        </a:p>
      </dsp:txBody>
      <dsp:txXfrm>
        <a:off x="0" y="2212429"/>
        <a:ext cx="6291714" cy="1105876"/>
      </dsp:txXfrm>
    </dsp:sp>
    <dsp:sp modelId="{CC65FECA-EB0E-C640-849B-4E390BD6DC10}">
      <dsp:nvSpPr>
        <dsp:cNvPr id="0" name=""/>
        <dsp:cNvSpPr/>
      </dsp:nvSpPr>
      <dsp:spPr>
        <a:xfrm>
          <a:off x="0" y="3318305"/>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86736-424C-D841-B6BF-B241574C57AE}">
      <dsp:nvSpPr>
        <dsp:cNvPr id="0" name=""/>
        <dsp:cNvSpPr/>
      </dsp:nvSpPr>
      <dsp:spPr>
        <a:xfrm>
          <a:off x="0" y="3318305"/>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4. Limitations and extensions to PVA</a:t>
          </a:r>
        </a:p>
      </dsp:txBody>
      <dsp:txXfrm>
        <a:off x="0" y="3318305"/>
        <a:ext cx="6291714" cy="1105876"/>
      </dsp:txXfrm>
    </dsp:sp>
    <dsp:sp modelId="{F8351F0C-53C5-E544-883B-A633E80FCC65}">
      <dsp:nvSpPr>
        <dsp:cNvPr id="0" name=""/>
        <dsp:cNvSpPr/>
      </dsp:nvSpPr>
      <dsp:spPr>
        <a:xfrm>
          <a:off x="0" y="4424182"/>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7D4192-4002-534A-964C-89DA9A2796D2}">
      <dsp:nvSpPr>
        <dsp:cNvPr id="0" name=""/>
        <dsp:cNvSpPr/>
      </dsp:nvSpPr>
      <dsp:spPr>
        <a:xfrm>
          <a:off x="0" y="4424858"/>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5. Assignment #1 overview</a:t>
          </a:r>
        </a:p>
      </dsp:txBody>
      <dsp:txXfrm>
        <a:off x="0" y="4424858"/>
        <a:ext cx="6291714" cy="11058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F5F43-DB0F-7F4F-8D6B-81E1DD96A70D}">
      <dsp:nvSpPr>
        <dsp:cNvPr id="0" name=""/>
        <dsp:cNvSpPr/>
      </dsp:nvSpPr>
      <dsp:spPr>
        <a:xfrm>
          <a:off x="2775586" y="774061"/>
          <a:ext cx="595411" cy="91440"/>
        </a:xfrm>
        <a:custGeom>
          <a:avLst/>
          <a:gdLst/>
          <a:ahLst/>
          <a:cxnLst/>
          <a:rect l="0" t="0" r="0" b="0"/>
          <a:pathLst>
            <a:path>
              <a:moveTo>
                <a:pt x="0" y="45720"/>
              </a:moveTo>
              <a:lnTo>
                <a:pt x="595411" y="45720"/>
              </a:lnTo>
            </a:path>
          </a:pathLst>
        </a:custGeom>
        <a:noFill/>
        <a:ln w="635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chemeClr val="tx1"/>
            </a:solidFill>
          </a:endParaRPr>
        </a:p>
      </dsp:txBody>
      <dsp:txXfrm>
        <a:off x="3057642" y="816651"/>
        <a:ext cx="31300" cy="6260"/>
      </dsp:txXfrm>
    </dsp:sp>
    <dsp:sp modelId="{9B961A81-A85E-6F47-9082-0CC9D5E8035B}">
      <dsp:nvSpPr>
        <dsp:cNvPr id="0" name=""/>
        <dsp:cNvSpPr/>
      </dsp:nvSpPr>
      <dsp:spPr>
        <a:xfrm>
          <a:off x="55598" y="3245"/>
          <a:ext cx="2721787" cy="16330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70" tIns="139995" rIns="133370" bIns="139995" numCol="1" spcCol="1270" anchor="ctr" anchorCtr="0">
          <a:noAutofit/>
        </a:bodyPr>
        <a:lstStyle/>
        <a:p>
          <a:pPr marL="0" lvl="0" indent="0" algn="ctr" defTabSz="1066800">
            <a:lnSpc>
              <a:spcPct val="90000"/>
            </a:lnSpc>
            <a:spcBef>
              <a:spcPct val="0"/>
            </a:spcBef>
            <a:spcAft>
              <a:spcPct val="35000"/>
            </a:spcAft>
            <a:buNone/>
            <a:defRPr cap="all"/>
          </a:pPr>
          <a:r>
            <a:rPr lang="en-CA" sz="2400" kern="1200" cap="none" dirty="0">
              <a:solidFill>
                <a:schemeClr val="tx1"/>
              </a:solidFill>
            </a:rPr>
            <a:t>Develop objectives</a:t>
          </a:r>
          <a:endParaRPr lang="en-US" sz="2400" kern="1200" cap="none" dirty="0">
            <a:solidFill>
              <a:schemeClr val="tx1"/>
            </a:solidFill>
          </a:endParaRPr>
        </a:p>
      </dsp:txBody>
      <dsp:txXfrm>
        <a:off x="55598" y="3245"/>
        <a:ext cx="2721787" cy="1633072"/>
      </dsp:txXfrm>
    </dsp:sp>
    <dsp:sp modelId="{20BD7A0C-7F82-B145-9A15-01E61EB6DA68}">
      <dsp:nvSpPr>
        <dsp:cNvPr id="0" name=""/>
        <dsp:cNvSpPr/>
      </dsp:nvSpPr>
      <dsp:spPr>
        <a:xfrm>
          <a:off x="6123385" y="774061"/>
          <a:ext cx="595411" cy="91440"/>
        </a:xfrm>
        <a:custGeom>
          <a:avLst/>
          <a:gdLst/>
          <a:ahLst/>
          <a:cxnLst/>
          <a:rect l="0" t="0" r="0" b="0"/>
          <a:pathLst>
            <a:path>
              <a:moveTo>
                <a:pt x="0" y="45720"/>
              </a:moveTo>
              <a:lnTo>
                <a:pt x="595411" y="45720"/>
              </a:lnTo>
            </a:path>
          </a:pathLst>
        </a:custGeom>
        <a:noFill/>
        <a:ln w="635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chemeClr val="tx1"/>
            </a:solidFill>
          </a:endParaRPr>
        </a:p>
      </dsp:txBody>
      <dsp:txXfrm>
        <a:off x="6405441" y="816651"/>
        <a:ext cx="31300" cy="6260"/>
      </dsp:txXfrm>
    </dsp:sp>
    <dsp:sp modelId="{11DB9267-090A-EF4F-B68A-0F7CC7AA720C}">
      <dsp:nvSpPr>
        <dsp:cNvPr id="0" name=""/>
        <dsp:cNvSpPr/>
      </dsp:nvSpPr>
      <dsp:spPr>
        <a:xfrm>
          <a:off x="3403398" y="3245"/>
          <a:ext cx="2721787" cy="1633072"/>
        </a:xfrm>
        <a:prstGeom prst="rect">
          <a:avLst/>
        </a:prstGeom>
        <a:gradFill rotWithShape="0">
          <a:gsLst>
            <a:gs pos="0">
              <a:schemeClr val="accent2">
                <a:hueOff val="1273292"/>
                <a:satOff val="2160"/>
                <a:lumOff val="-78"/>
                <a:alphaOff val="0"/>
                <a:satMod val="103000"/>
                <a:lumMod val="102000"/>
                <a:tint val="94000"/>
              </a:schemeClr>
            </a:gs>
            <a:gs pos="50000">
              <a:schemeClr val="accent2">
                <a:hueOff val="1273292"/>
                <a:satOff val="2160"/>
                <a:lumOff val="-78"/>
                <a:alphaOff val="0"/>
                <a:satMod val="110000"/>
                <a:lumMod val="100000"/>
                <a:shade val="100000"/>
              </a:schemeClr>
            </a:gs>
            <a:gs pos="100000">
              <a:schemeClr val="accent2">
                <a:hueOff val="1273292"/>
                <a:satOff val="2160"/>
                <a:lumOff val="-7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70" tIns="139995" rIns="133370" bIns="139995" numCol="1" spcCol="1270" anchor="ctr" anchorCtr="0">
          <a:noAutofit/>
        </a:bodyPr>
        <a:lstStyle/>
        <a:p>
          <a:pPr marL="0" lvl="0" indent="0" algn="ctr" defTabSz="1066800">
            <a:lnSpc>
              <a:spcPct val="90000"/>
            </a:lnSpc>
            <a:spcBef>
              <a:spcPct val="0"/>
            </a:spcBef>
            <a:spcAft>
              <a:spcPct val="35000"/>
            </a:spcAft>
            <a:buNone/>
            <a:defRPr cap="all"/>
          </a:pPr>
          <a:r>
            <a:rPr lang="en-CA" sz="2400" kern="1200" cap="none" dirty="0">
              <a:solidFill>
                <a:schemeClr val="tx1"/>
              </a:solidFill>
            </a:rPr>
            <a:t>Develop model(s)</a:t>
          </a:r>
          <a:endParaRPr lang="en-US" sz="2400" kern="1200" cap="none" dirty="0">
            <a:solidFill>
              <a:schemeClr val="tx1"/>
            </a:solidFill>
          </a:endParaRPr>
        </a:p>
      </dsp:txBody>
      <dsp:txXfrm>
        <a:off x="3403398" y="3245"/>
        <a:ext cx="2721787" cy="1633072"/>
      </dsp:txXfrm>
    </dsp:sp>
    <dsp:sp modelId="{1BD34A94-9DE3-7842-8472-E61A29A0B2E2}">
      <dsp:nvSpPr>
        <dsp:cNvPr id="0" name=""/>
        <dsp:cNvSpPr/>
      </dsp:nvSpPr>
      <dsp:spPr>
        <a:xfrm>
          <a:off x="1416492" y="1634517"/>
          <a:ext cx="6695598" cy="595411"/>
        </a:xfrm>
        <a:custGeom>
          <a:avLst/>
          <a:gdLst/>
          <a:ahLst/>
          <a:cxnLst/>
          <a:rect l="0" t="0" r="0" b="0"/>
          <a:pathLst>
            <a:path>
              <a:moveTo>
                <a:pt x="6695598" y="0"/>
              </a:moveTo>
              <a:lnTo>
                <a:pt x="6695598" y="314805"/>
              </a:lnTo>
              <a:lnTo>
                <a:pt x="0" y="314805"/>
              </a:lnTo>
              <a:lnTo>
                <a:pt x="0" y="595411"/>
              </a:lnTo>
            </a:path>
          </a:pathLst>
        </a:custGeom>
        <a:noFill/>
        <a:ln w="635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chemeClr val="tx1"/>
            </a:solidFill>
          </a:endParaRPr>
        </a:p>
      </dsp:txBody>
      <dsp:txXfrm>
        <a:off x="4596172" y="1929093"/>
        <a:ext cx="336239" cy="6260"/>
      </dsp:txXfrm>
    </dsp:sp>
    <dsp:sp modelId="{B0CDD16A-5AD8-5B4C-BDAE-2309189A1E6D}">
      <dsp:nvSpPr>
        <dsp:cNvPr id="0" name=""/>
        <dsp:cNvSpPr/>
      </dsp:nvSpPr>
      <dsp:spPr>
        <a:xfrm>
          <a:off x="6751197" y="3245"/>
          <a:ext cx="2721787" cy="1633072"/>
        </a:xfrm>
        <a:prstGeom prst="rect">
          <a:avLst/>
        </a:prstGeom>
        <a:gradFill rotWithShape="0">
          <a:gsLst>
            <a:gs pos="0">
              <a:schemeClr val="accent2">
                <a:hueOff val="2546585"/>
                <a:satOff val="4320"/>
                <a:lumOff val="-157"/>
                <a:alphaOff val="0"/>
                <a:satMod val="103000"/>
                <a:lumMod val="102000"/>
                <a:tint val="94000"/>
              </a:schemeClr>
            </a:gs>
            <a:gs pos="50000">
              <a:schemeClr val="accent2">
                <a:hueOff val="2546585"/>
                <a:satOff val="4320"/>
                <a:lumOff val="-157"/>
                <a:alphaOff val="0"/>
                <a:satMod val="110000"/>
                <a:lumMod val="100000"/>
                <a:shade val="100000"/>
              </a:schemeClr>
            </a:gs>
            <a:gs pos="100000">
              <a:schemeClr val="accent2">
                <a:hueOff val="2546585"/>
                <a:satOff val="4320"/>
                <a:lumOff val="-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70" tIns="139995" rIns="133370" bIns="139995" numCol="1" spcCol="1270" anchor="ctr" anchorCtr="0">
          <a:noAutofit/>
        </a:bodyPr>
        <a:lstStyle/>
        <a:p>
          <a:pPr marL="0" lvl="0" indent="0" algn="ctr" defTabSz="1066800">
            <a:lnSpc>
              <a:spcPct val="90000"/>
            </a:lnSpc>
            <a:spcBef>
              <a:spcPct val="0"/>
            </a:spcBef>
            <a:spcAft>
              <a:spcPct val="35000"/>
            </a:spcAft>
            <a:buNone/>
            <a:defRPr cap="all"/>
          </a:pPr>
          <a:r>
            <a:rPr lang="en-CA" sz="2400" kern="1200" cap="none" dirty="0">
              <a:solidFill>
                <a:schemeClr val="tx1"/>
              </a:solidFill>
            </a:rPr>
            <a:t>Collect necessary data</a:t>
          </a:r>
          <a:endParaRPr lang="en-US" sz="2400" kern="1200" cap="none" dirty="0">
            <a:solidFill>
              <a:schemeClr val="tx1"/>
            </a:solidFill>
          </a:endParaRPr>
        </a:p>
      </dsp:txBody>
      <dsp:txXfrm>
        <a:off x="6751197" y="3245"/>
        <a:ext cx="2721787" cy="1633072"/>
      </dsp:txXfrm>
    </dsp:sp>
    <dsp:sp modelId="{74AA97D6-532A-4447-A44A-977CAB4157C5}">
      <dsp:nvSpPr>
        <dsp:cNvPr id="0" name=""/>
        <dsp:cNvSpPr/>
      </dsp:nvSpPr>
      <dsp:spPr>
        <a:xfrm>
          <a:off x="2775586" y="3033145"/>
          <a:ext cx="595411" cy="91440"/>
        </a:xfrm>
        <a:custGeom>
          <a:avLst/>
          <a:gdLst/>
          <a:ahLst/>
          <a:cxnLst/>
          <a:rect l="0" t="0" r="0" b="0"/>
          <a:pathLst>
            <a:path>
              <a:moveTo>
                <a:pt x="0" y="45720"/>
              </a:moveTo>
              <a:lnTo>
                <a:pt x="595411" y="45720"/>
              </a:lnTo>
            </a:path>
          </a:pathLst>
        </a:custGeom>
        <a:noFill/>
        <a:ln w="635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chemeClr val="tx1"/>
            </a:solidFill>
          </a:endParaRPr>
        </a:p>
      </dsp:txBody>
      <dsp:txXfrm>
        <a:off x="3057642" y="3075735"/>
        <a:ext cx="31300" cy="6260"/>
      </dsp:txXfrm>
    </dsp:sp>
    <dsp:sp modelId="{83A0276C-95E0-6246-A204-0242F2977E9C}">
      <dsp:nvSpPr>
        <dsp:cNvPr id="0" name=""/>
        <dsp:cNvSpPr/>
      </dsp:nvSpPr>
      <dsp:spPr>
        <a:xfrm>
          <a:off x="55598" y="2262329"/>
          <a:ext cx="2721787" cy="1633072"/>
        </a:xfrm>
        <a:prstGeom prst="rect">
          <a:avLst/>
        </a:prstGeom>
        <a:gradFill rotWithShape="0">
          <a:gsLst>
            <a:gs pos="0">
              <a:schemeClr val="accent2">
                <a:hueOff val="3819877"/>
                <a:satOff val="6480"/>
                <a:lumOff val="-235"/>
                <a:alphaOff val="0"/>
                <a:satMod val="103000"/>
                <a:lumMod val="102000"/>
                <a:tint val="94000"/>
              </a:schemeClr>
            </a:gs>
            <a:gs pos="50000">
              <a:schemeClr val="accent2">
                <a:hueOff val="3819877"/>
                <a:satOff val="6480"/>
                <a:lumOff val="-235"/>
                <a:alphaOff val="0"/>
                <a:satMod val="110000"/>
                <a:lumMod val="100000"/>
                <a:shade val="100000"/>
              </a:schemeClr>
            </a:gs>
            <a:gs pos="100000">
              <a:schemeClr val="accent2">
                <a:hueOff val="3819877"/>
                <a:satOff val="6480"/>
                <a:lumOff val="-2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70" tIns="139995" rIns="133370" bIns="139995" numCol="1" spcCol="1270" anchor="ctr" anchorCtr="0">
          <a:noAutofit/>
        </a:bodyPr>
        <a:lstStyle/>
        <a:p>
          <a:pPr marL="0" lvl="0" indent="0" algn="ctr" defTabSz="1066800">
            <a:lnSpc>
              <a:spcPct val="90000"/>
            </a:lnSpc>
            <a:spcBef>
              <a:spcPct val="0"/>
            </a:spcBef>
            <a:spcAft>
              <a:spcPct val="35000"/>
            </a:spcAft>
            <a:buNone/>
            <a:defRPr cap="all"/>
          </a:pPr>
          <a:r>
            <a:rPr lang="en-CA" sz="2400" kern="1200" cap="none" dirty="0">
              <a:solidFill>
                <a:schemeClr val="tx1"/>
              </a:solidFill>
            </a:rPr>
            <a:t>Fit models to data</a:t>
          </a:r>
          <a:endParaRPr lang="en-US" sz="2400" kern="1200" cap="none" dirty="0">
            <a:solidFill>
              <a:schemeClr val="tx1"/>
            </a:solidFill>
          </a:endParaRPr>
        </a:p>
      </dsp:txBody>
      <dsp:txXfrm>
        <a:off x="55598" y="2262329"/>
        <a:ext cx="2721787" cy="1633072"/>
      </dsp:txXfrm>
    </dsp:sp>
    <dsp:sp modelId="{93024F8A-A16F-F240-804E-63F3682DECE6}">
      <dsp:nvSpPr>
        <dsp:cNvPr id="0" name=""/>
        <dsp:cNvSpPr/>
      </dsp:nvSpPr>
      <dsp:spPr>
        <a:xfrm>
          <a:off x="6123385" y="3033145"/>
          <a:ext cx="595411" cy="91440"/>
        </a:xfrm>
        <a:custGeom>
          <a:avLst/>
          <a:gdLst/>
          <a:ahLst/>
          <a:cxnLst/>
          <a:rect l="0" t="0" r="0" b="0"/>
          <a:pathLst>
            <a:path>
              <a:moveTo>
                <a:pt x="0" y="45720"/>
              </a:moveTo>
              <a:lnTo>
                <a:pt x="595411" y="45720"/>
              </a:lnTo>
            </a:path>
          </a:pathLst>
        </a:custGeom>
        <a:noFill/>
        <a:ln w="635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chemeClr val="tx1"/>
            </a:solidFill>
          </a:endParaRPr>
        </a:p>
      </dsp:txBody>
      <dsp:txXfrm>
        <a:off x="6405441" y="3075735"/>
        <a:ext cx="31300" cy="6260"/>
      </dsp:txXfrm>
    </dsp:sp>
    <dsp:sp modelId="{B31B2AB0-136A-D24E-9E02-F40448226AA6}">
      <dsp:nvSpPr>
        <dsp:cNvPr id="0" name=""/>
        <dsp:cNvSpPr/>
      </dsp:nvSpPr>
      <dsp:spPr>
        <a:xfrm>
          <a:off x="3403398" y="2262329"/>
          <a:ext cx="2721787" cy="1633072"/>
        </a:xfrm>
        <a:prstGeom prst="rect">
          <a:avLst/>
        </a:prstGeom>
        <a:gradFill rotWithShape="0">
          <a:gsLst>
            <a:gs pos="0">
              <a:schemeClr val="accent2">
                <a:hueOff val="5093169"/>
                <a:satOff val="8640"/>
                <a:lumOff val="-314"/>
                <a:alphaOff val="0"/>
                <a:satMod val="103000"/>
                <a:lumMod val="102000"/>
                <a:tint val="94000"/>
              </a:schemeClr>
            </a:gs>
            <a:gs pos="50000">
              <a:schemeClr val="accent2">
                <a:hueOff val="5093169"/>
                <a:satOff val="8640"/>
                <a:lumOff val="-314"/>
                <a:alphaOff val="0"/>
                <a:satMod val="110000"/>
                <a:lumMod val="100000"/>
                <a:shade val="100000"/>
              </a:schemeClr>
            </a:gs>
            <a:gs pos="100000">
              <a:schemeClr val="accent2">
                <a:hueOff val="5093169"/>
                <a:satOff val="8640"/>
                <a:lumOff val="-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70" tIns="139995" rIns="133370" bIns="139995" numCol="1" spcCol="1270" anchor="ctr" anchorCtr="0">
          <a:noAutofit/>
        </a:bodyPr>
        <a:lstStyle/>
        <a:p>
          <a:pPr marL="0" lvl="0" indent="0" algn="ctr" defTabSz="1066800">
            <a:lnSpc>
              <a:spcPct val="90000"/>
            </a:lnSpc>
            <a:spcBef>
              <a:spcPct val="0"/>
            </a:spcBef>
            <a:spcAft>
              <a:spcPct val="35000"/>
            </a:spcAft>
            <a:buNone/>
            <a:defRPr cap="all"/>
          </a:pPr>
          <a:r>
            <a:rPr lang="en-CA" sz="2400" kern="1200" cap="none" dirty="0">
              <a:solidFill>
                <a:schemeClr val="tx1"/>
              </a:solidFill>
            </a:rPr>
            <a:t>Identify best management options</a:t>
          </a:r>
          <a:endParaRPr lang="en-US" sz="2400" kern="1200" cap="none" dirty="0">
            <a:solidFill>
              <a:schemeClr val="tx1"/>
            </a:solidFill>
          </a:endParaRPr>
        </a:p>
      </dsp:txBody>
      <dsp:txXfrm>
        <a:off x="3403398" y="2262329"/>
        <a:ext cx="2721787" cy="1633072"/>
      </dsp:txXfrm>
    </dsp:sp>
    <dsp:sp modelId="{AD630950-AED4-7D43-BA0F-0BF66B7834C2}">
      <dsp:nvSpPr>
        <dsp:cNvPr id="0" name=""/>
        <dsp:cNvSpPr/>
      </dsp:nvSpPr>
      <dsp:spPr>
        <a:xfrm>
          <a:off x="6751197" y="2262329"/>
          <a:ext cx="2721787" cy="1633072"/>
        </a:xfrm>
        <a:prstGeom prst="rect">
          <a:avLst/>
        </a:prstGeom>
        <a:gradFill rotWithShape="0">
          <a:gsLst>
            <a:gs pos="0">
              <a:schemeClr val="accent2">
                <a:hueOff val="6366461"/>
                <a:satOff val="10800"/>
                <a:lumOff val="-392"/>
                <a:alphaOff val="0"/>
                <a:satMod val="103000"/>
                <a:lumMod val="102000"/>
                <a:tint val="94000"/>
              </a:schemeClr>
            </a:gs>
            <a:gs pos="50000">
              <a:schemeClr val="accent2">
                <a:hueOff val="6366461"/>
                <a:satOff val="10800"/>
                <a:lumOff val="-392"/>
                <a:alphaOff val="0"/>
                <a:satMod val="110000"/>
                <a:lumMod val="100000"/>
                <a:shade val="100000"/>
              </a:schemeClr>
            </a:gs>
            <a:gs pos="100000">
              <a:schemeClr val="accent2">
                <a:hueOff val="6366461"/>
                <a:satOff val="10800"/>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70" tIns="139995" rIns="133370" bIns="139995" numCol="1" spcCol="1270" anchor="ctr" anchorCtr="0">
          <a:noAutofit/>
        </a:bodyPr>
        <a:lstStyle/>
        <a:p>
          <a:pPr marL="0" lvl="0" indent="0" algn="ctr" defTabSz="1066800">
            <a:lnSpc>
              <a:spcPct val="90000"/>
            </a:lnSpc>
            <a:spcBef>
              <a:spcPct val="0"/>
            </a:spcBef>
            <a:spcAft>
              <a:spcPct val="35000"/>
            </a:spcAft>
            <a:buNone/>
            <a:defRPr cap="all"/>
          </a:pPr>
          <a:r>
            <a:rPr lang="en-CA" sz="2400" kern="1200" cap="none" dirty="0">
              <a:solidFill>
                <a:schemeClr val="tx1"/>
              </a:solidFill>
            </a:rPr>
            <a:t>Implement management, monitor the consequences </a:t>
          </a:r>
          <a:endParaRPr lang="en-US" sz="2400" kern="1200" cap="none" dirty="0">
            <a:solidFill>
              <a:schemeClr val="tx1"/>
            </a:solidFill>
          </a:endParaRPr>
        </a:p>
      </dsp:txBody>
      <dsp:txXfrm>
        <a:off x="6751197" y="2262329"/>
        <a:ext cx="2721787" cy="163307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C66FE2-CF61-F04E-A769-F86BD2A1BF17}" type="datetimeFigureOut">
              <a:rPr lang="en-US" smtClean="0"/>
              <a:t>5/24/22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863EC-1E8E-8C49-9697-7BF6CBC86FBD}" type="slidenum">
              <a:rPr lang="en-US" smtClean="0"/>
              <a:t>‹#›</a:t>
            </a:fld>
            <a:endParaRPr lang="en-US"/>
          </a:p>
        </p:txBody>
      </p:sp>
    </p:spTree>
    <p:extLst>
      <p:ext uri="{BB962C8B-B14F-4D97-AF65-F5344CB8AC3E}">
        <p14:creationId xmlns:p14="http://schemas.microsoft.com/office/powerpoint/2010/main" val="2113530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extra time with any of the course work because of the storm or are watching this lecture asynchronously because of that, there’s no problem, please take that time – just let me or a TA know what’s up</a:t>
            </a:r>
          </a:p>
        </p:txBody>
      </p:sp>
      <p:sp>
        <p:nvSpPr>
          <p:cNvPr id="4" name="Slide Number Placeholder 3"/>
          <p:cNvSpPr>
            <a:spLocks noGrp="1"/>
          </p:cNvSpPr>
          <p:nvPr>
            <p:ph type="sldNum" sz="quarter" idx="5"/>
          </p:nvPr>
        </p:nvSpPr>
        <p:spPr/>
        <p:txBody>
          <a:bodyPr/>
          <a:lstStyle/>
          <a:p>
            <a:fld id="{3B4863EC-1E8E-8C49-9697-7BF6CBC86FBD}" type="slidenum">
              <a:rPr lang="en-US" smtClean="0"/>
              <a:t>1</a:t>
            </a:fld>
            <a:endParaRPr lang="en-US"/>
          </a:p>
        </p:txBody>
      </p:sp>
    </p:spTree>
    <p:extLst>
      <p:ext uri="{BB962C8B-B14F-4D97-AF65-F5344CB8AC3E}">
        <p14:creationId xmlns:p14="http://schemas.microsoft.com/office/powerpoint/2010/main" val="4222203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touch briefly on extensions to both of these at the end</a:t>
            </a:r>
          </a:p>
        </p:txBody>
      </p:sp>
      <p:sp>
        <p:nvSpPr>
          <p:cNvPr id="4" name="Slide Number Placeholder 3"/>
          <p:cNvSpPr>
            <a:spLocks noGrp="1"/>
          </p:cNvSpPr>
          <p:nvPr>
            <p:ph type="sldNum" sz="quarter" idx="5"/>
          </p:nvPr>
        </p:nvSpPr>
        <p:spPr/>
        <p:txBody>
          <a:bodyPr/>
          <a:lstStyle/>
          <a:p>
            <a:fld id="{3B4863EC-1E8E-8C49-9697-7BF6CBC86FBD}" type="slidenum">
              <a:rPr lang="en-US" smtClean="0"/>
              <a:t>10</a:t>
            </a:fld>
            <a:endParaRPr lang="en-US"/>
          </a:p>
        </p:txBody>
      </p:sp>
    </p:spTree>
    <p:extLst>
      <p:ext uri="{BB962C8B-B14F-4D97-AF65-F5344CB8AC3E}">
        <p14:creationId xmlns:p14="http://schemas.microsoft.com/office/powerpoint/2010/main" val="3145909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an intro to PVA we’ll start talking about Count-based PVAs</a:t>
            </a:r>
          </a:p>
        </p:txBody>
      </p:sp>
      <p:sp>
        <p:nvSpPr>
          <p:cNvPr id="4" name="Slide Number Placeholder 3"/>
          <p:cNvSpPr>
            <a:spLocks noGrp="1"/>
          </p:cNvSpPr>
          <p:nvPr>
            <p:ph type="sldNum" sz="quarter" idx="5"/>
          </p:nvPr>
        </p:nvSpPr>
        <p:spPr/>
        <p:txBody>
          <a:bodyPr/>
          <a:lstStyle/>
          <a:p>
            <a:fld id="{3B4863EC-1E8E-8C49-9697-7BF6CBC86FBD}" type="slidenum">
              <a:rPr lang="en-US" smtClean="0"/>
              <a:t>11</a:t>
            </a:fld>
            <a:endParaRPr lang="en-US"/>
          </a:p>
        </p:txBody>
      </p:sp>
    </p:spTree>
    <p:extLst>
      <p:ext uri="{BB962C8B-B14F-4D97-AF65-F5344CB8AC3E}">
        <p14:creationId xmlns:p14="http://schemas.microsoft.com/office/powerpoint/2010/main" val="2355804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population size subscripted by time</a:t>
            </a:r>
          </a:p>
          <a:p>
            <a:r>
              <a:rPr lang="en-US" dirty="0" err="1"/>
              <a:t>N_o</a:t>
            </a:r>
            <a:r>
              <a:rPr lang="en-US" dirty="0"/>
              <a:t> is the initial population size</a:t>
            </a:r>
          </a:p>
          <a:p>
            <a:endParaRPr lang="en-US" dirty="0"/>
          </a:p>
          <a:p>
            <a:r>
              <a:rPr lang="en-US" dirty="0"/>
              <a:t>Good for non-overlapping generations with a distinct breeding period</a:t>
            </a:r>
          </a:p>
          <a:p>
            <a:endParaRPr lang="en-US" dirty="0"/>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12</a:t>
            </a:fld>
            <a:endParaRPr lang="en-US"/>
          </a:p>
        </p:txBody>
      </p:sp>
    </p:spTree>
    <p:extLst>
      <p:ext uri="{BB962C8B-B14F-4D97-AF65-F5344CB8AC3E}">
        <p14:creationId xmlns:p14="http://schemas.microsoft.com/office/powerpoint/2010/main" val="1895466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13</a:t>
            </a:fld>
            <a:endParaRPr lang="en-US"/>
          </a:p>
        </p:txBody>
      </p:sp>
    </p:spTree>
    <p:extLst>
      <p:ext uri="{BB962C8B-B14F-4D97-AF65-F5344CB8AC3E}">
        <p14:creationId xmlns:p14="http://schemas.microsoft.com/office/powerpoint/2010/main" val="4088376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these are models in themselves</a:t>
            </a:r>
          </a:p>
          <a:p>
            <a:r>
              <a:rPr lang="en-US" dirty="0"/>
              <a:t>Go fast</a:t>
            </a:r>
          </a:p>
        </p:txBody>
      </p:sp>
      <p:sp>
        <p:nvSpPr>
          <p:cNvPr id="4" name="Slide Number Placeholder 3"/>
          <p:cNvSpPr>
            <a:spLocks noGrp="1"/>
          </p:cNvSpPr>
          <p:nvPr>
            <p:ph type="sldNum" sz="quarter" idx="5"/>
          </p:nvPr>
        </p:nvSpPr>
        <p:spPr/>
        <p:txBody>
          <a:bodyPr/>
          <a:lstStyle/>
          <a:p>
            <a:fld id="{3B4863EC-1E8E-8C49-9697-7BF6CBC86FBD}" type="slidenum">
              <a:rPr lang="en-US" smtClean="0"/>
              <a:t>14</a:t>
            </a:fld>
            <a:endParaRPr lang="en-US"/>
          </a:p>
        </p:txBody>
      </p:sp>
    </p:spTree>
    <p:extLst>
      <p:ext uri="{BB962C8B-B14F-4D97-AF65-F5344CB8AC3E}">
        <p14:creationId xmlns:p14="http://schemas.microsoft.com/office/powerpoint/2010/main" val="307829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Bald Eagle trends in Christmas bird count</a:t>
            </a:r>
          </a:p>
          <a:p>
            <a:r>
              <a:rPr lang="en-CA" sz="1200" kern="1200" dirty="0">
                <a:solidFill>
                  <a:schemeClr val="tx1"/>
                </a:solidFill>
                <a:effectLst/>
                <a:latin typeface="+mn-lt"/>
                <a:ea typeface="+mn-ea"/>
                <a:cs typeface="+mn-cs"/>
              </a:rPr>
              <a:t>Bald eagles recovering after banning of DDT</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Why do the trajectories not match the geometric series?</a:t>
            </a:r>
          </a:p>
          <a:p>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15</a:t>
            </a:fld>
            <a:endParaRPr lang="en-US"/>
          </a:p>
        </p:txBody>
      </p:sp>
    </p:spTree>
    <p:extLst>
      <p:ext uri="{BB962C8B-B14F-4D97-AF65-F5344CB8AC3E}">
        <p14:creationId xmlns:p14="http://schemas.microsoft.com/office/powerpoint/2010/main" val="3528227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dirty="0"/>
              <a:t>Stochasticity – unpredictable variation based on the model caused by additional unmodelled factors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CA" sz="1200" kern="1200" dirty="0">
                <a:solidFill>
                  <a:schemeClr val="tx1"/>
                </a:solidFill>
                <a:effectLst/>
                <a:latin typeface="+mn-lt"/>
                <a:ea typeface="+mn-ea"/>
                <a:cs typeface="+mn-cs"/>
              </a:rPr>
              <a:t>-stochasticity - repeating history multiple times leads to different results, expected mean behaviour but some variation around </a:t>
            </a:r>
            <a:r>
              <a:rPr lang="en-CA" sz="1200" kern="1200">
                <a:solidFill>
                  <a:schemeClr val="tx1"/>
                </a:solidFill>
                <a:effectLst/>
                <a:latin typeface="+mn-lt"/>
                <a:ea typeface="+mn-ea"/>
                <a:cs typeface="+mn-cs"/>
              </a:rPr>
              <a:t>that mean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CA" u="sng" dirty="0">
              <a:latin typeface="Arial" pitchFamily="34" charset="0"/>
              <a:cs typeface="Arial" pitchFamily="34" charset="0"/>
            </a:endParaRPr>
          </a:p>
          <a:p>
            <a:pPr marL="0" indent="0" fontAlgn="auto">
              <a:spcAft>
                <a:spcPts val="0"/>
              </a:spcAft>
              <a:buFont typeface="+mj-lt"/>
              <a:buNone/>
              <a:defRPr/>
            </a:pPr>
            <a:r>
              <a:rPr lang="en-CA" u="sng" dirty="0">
                <a:latin typeface="Arial" pitchFamily="34" charset="0"/>
                <a:cs typeface="Arial" pitchFamily="34" charset="0"/>
              </a:rPr>
              <a:t>Also Natural catastrophes, Genetic stochasticity</a:t>
            </a:r>
            <a:r>
              <a:rPr lang="en-CA" i="1" dirty="0">
                <a:latin typeface="Arial" pitchFamily="34" charset="0"/>
                <a:cs typeface="Arial" pitchFamily="34" charset="0"/>
              </a:rPr>
              <a:t>-</a:t>
            </a:r>
            <a:r>
              <a:rPr lang="en-CA" dirty="0">
                <a:latin typeface="Arial" pitchFamily="34" charset="0"/>
                <a:cs typeface="Arial" pitchFamily="34" charset="0"/>
              </a:rPr>
              <a:t>.</a:t>
            </a:r>
          </a:p>
          <a:p>
            <a:pPr>
              <a:spcBef>
                <a:spcPct val="0"/>
              </a:spcBef>
            </a:pPr>
            <a:endParaRPr lang="en-CA" dirty="0"/>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F884FDE-77F7-4F94-9016-6128F9FBD089}" type="slidenum">
              <a:rPr lang="en-CA"/>
              <a:pPr fontAlgn="base">
                <a:spcBef>
                  <a:spcPct val="0"/>
                </a:spcBef>
                <a:spcAft>
                  <a:spcPct val="0"/>
                </a:spcAft>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C6855AD-068A-44DC-A120-7551787DB016}" type="slidenum">
              <a:rPr lang="en-US"/>
              <a:pPr fontAlgn="base">
                <a:spcBef>
                  <a:spcPct val="0"/>
                </a:spcBef>
                <a:spcAft>
                  <a:spcPct val="0"/>
                </a:spcAft>
              </a:pPr>
              <a:t>17</a:t>
            </a:fld>
            <a:endParaRPr lang="en-US"/>
          </a:p>
        </p:txBody>
      </p:sp>
      <p:sp>
        <p:nvSpPr>
          <p:cNvPr id="64515" name="Rectangle 2"/>
          <p:cNvSpPr>
            <a:spLocks noGrp="1" noRot="1" noChangeAspect="1" noChangeArrowheads="1" noTextEdit="1"/>
          </p:cNvSpPr>
          <p:nvPr>
            <p:ph type="sldImg"/>
          </p:nvPr>
        </p:nvSpPr>
        <p:spPr bwMode="auto">
          <a:xfrm>
            <a:off x="420688" y="704850"/>
            <a:ext cx="6181725" cy="3478213"/>
          </a:xfrm>
          <a:noFill/>
          <a:ln cap="flat">
            <a:solidFill>
              <a:schemeClr val="tx1"/>
            </a:solidFill>
            <a:miter lim="800000"/>
            <a:headEnd/>
            <a:tailEnd/>
          </a:ln>
        </p:spPr>
      </p:sp>
      <p:sp>
        <p:nvSpPr>
          <p:cNvPr id="64516" name="Rectangle 3"/>
          <p:cNvSpPr>
            <a:spLocks noGrp="1" noChangeArrowheads="1"/>
          </p:cNvSpPr>
          <p:nvPr>
            <p:ph type="body" idx="1"/>
          </p:nvPr>
        </p:nvSpPr>
        <p:spPr bwMode="auto">
          <a:xfrm>
            <a:off x="936414" y="4421823"/>
            <a:ext cx="5150273" cy="4189095"/>
          </a:xfrm>
          <a:noFill/>
        </p:spPr>
        <p:txBody>
          <a:bodyPr wrap="square" lIns="92352" tIns="45366" rIns="92352" bIns="45366" numCol="1" anchor="t" anchorCtr="0" compatLnSpc="1">
            <a:prstTxWarp prst="textNoShape">
              <a:avLst/>
            </a:prstTxWarp>
          </a:bodyPr>
          <a:lstStyle/>
          <a:p>
            <a:r>
              <a:rPr lang="en-US" dirty="0"/>
              <a:t>Small sample sizes are more variable, purely based on statistics. If you think of death as a chance event similar to flipping a coin, the fewer coins you have to flip, the greater chance they’ll all land the same way. The same is true for populations, where extirpation risk increases with decreasing population size</a:t>
            </a:r>
          </a:p>
          <a:p>
            <a:endParaRPr lang="en-US" dirty="0"/>
          </a:p>
        </p:txBody>
      </p:sp>
    </p:spTree>
    <p:extLst>
      <p:ext uri="{BB962C8B-B14F-4D97-AF65-F5344CB8AC3E}">
        <p14:creationId xmlns:p14="http://schemas.microsoft.com/office/powerpoint/2010/main" val="262567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A993772-19E6-4BEB-8367-BA4ACD9FF825}" type="slidenum">
              <a:rPr lang="en-US"/>
              <a:pPr fontAlgn="base">
                <a:spcBef>
                  <a:spcPct val="0"/>
                </a:spcBef>
                <a:spcAft>
                  <a:spcPct val="0"/>
                </a:spcAft>
              </a:pPr>
              <a:t>18</a:t>
            </a:fld>
            <a:endParaRPr lang="en-US"/>
          </a:p>
        </p:txBody>
      </p:sp>
      <p:sp>
        <p:nvSpPr>
          <p:cNvPr id="67587" name="Rectangle 2"/>
          <p:cNvSpPr>
            <a:spLocks noGrp="1" noRot="1" noChangeAspect="1" noChangeArrowheads="1" noTextEdit="1"/>
          </p:cNvSpPr>
          <p:nvPr>
            <p:ph type="sldImg"/>
          </p:nvPr>
        </p:nvSpPr>
        <p:spPr bwMode="auto">
          <a:xfrm>
            <a:off x="420688" y="704850"/>
            <a:ext cx="6181725" cy="3478213"/>
          </a:xfrm>
          <a:noFill/>
          <a:ln cap="flat">
            <a:solidFill>
              <a:schemeClr val="tx1"/>
            </a:solidFill>
            <a:miter lim="800000"/>
            <a:headEnd/>
            <a:tailEnd/>
          </a:ln>
        </p:spPr>
      </p:sp>
      <p:sp>
        <p:nvSpPr>
          <p:cNvPr id="67588" name="Rectangle 3"/>
          <p:cNvSpPr>
            <a:spLocks noGrp="1" noChangeArrowheads="1"/>
          </p:cNvSpPr>
          <p:nvPr>
            <p:ph type="body" idx="1"/>
          </p:nvPr>
        </p:nvSpPr>
        <p:spPr bwMode="auto">
          <a:xfrm>
            <a:off x="936414" y="4421823"/>
            <a:ext cx="5150273" cy="4189095"/>
          </a:xfrm>
          <a:noFill/>
        </p:spPr>
        <p:txBody>
          <a:bodyPr wrap="square" lIns="92352" tIns="45366" rIns="92352" bIns="45366" numCol="1" anchor="t" anchorCtr="0" compatLnSpc="1">
            <a:prstTxWarp prst="textNoShape">
              <a:avLst/>
            </a:prstTxWarp>
          </a:bodyPr>
          <a:lstStyle/>
          <a:p>
            <a:pPr>
              <a:spcBef>
                <a:spcPct val="0"/>
              </a:spcBef>
            </a:pPr>
            <a:r>
              <a:rPr lang="en-CA" u="sng" dirty="0">
                <a:latin typeface="Arial" pitchFamily="34" charset="0"/>
                <a:cs typeface="Arial" pitchFamily="34" charset="0"/>
              </a:rPr>
              <a:t>Environmental stochasticity</a:t>
            </a:r>
            <a:r>
              <a:rPr lang="en-CA" i="1" dirty="0">
                <a:latin typeface="Arial" pitchFamily="34" charset="0"/>
                <a:cs typeface="Arial" pitchFamily="34" charset="0"/>
              </a:rPr>
              <a:t>-  </a:t>
            </a:r>
            <a:r>
              <a:rPr lang="en-CA" dirty="0">
                <a:latin typeface="Arial" pitchFamily="34" charset="0"/>
                <a:cs typeface="Arial" pitchFamily="34" charset="0"/>
              </a:rPr>
              <a:t>due to temporal variation of habitat parameters &amp; the populations of competitors, predators, parasites, &amp; diseases.</a:t>
            </a:r>
          </a:p>
          <a:p>
            <a:pPr>
              <a:spcBef>
                <a:spcPct val="0"/>
              </a:spcBef>
            </a:pPr>
            <a:endParaRPr lang="en-CA" dirty="0">
              <a:latin typeface="Arial" pitchFamily="34" charset="0"/>
              <a:cs typeface="Arial" pitchFamily="34" charset="0"/>
            </a:endParaRPr>
          </a:p>
          <a:p>
            <a:pPr>
              <a:spcBef>
                <a:spcPct val="0"/>
              </a:spcBef>
            </a:pPr>
            <a:endParaRPr lang="en-CA" dirty="0">
              <a:latin typeface="Arial" pitchFamily="34" charset="0"/>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 scenarios of the fate of a population of 10 individuals, simulated in Excel. Applied the same constant growth rate with some random variation.</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a:defRPr/>
            </a:pPr>
            <a:fld id="{AFD77513-40F2-484C-A21E-75E965624B77}"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2</a:t>
            </a:fld>
            <a:endParaRPr lang="en-US"/>
          </a:p>
        </p:txBody>
      </p:sp>
    </p:spTree>
    <p:extLst>
      <p:ext uri="{BB962C8B-B14F-4D97-AF65-F5344CB8AC3E}">
        <p14:creationId xmlns:p14="http://schemas.microsoft.com/office/powerpoint/2010/main" val="4055164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now going to do a quick quiz to test how you think different factors influence viability</a:t>
            </a: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20</a:t>
            </a:fld>
            <a:endParaRPr lang="en-US"/>
          </a:p>
        </p:txBody>
      </p:sp>
    </p:spTree>
    <p:extLst>
      <p:ext uri="{BB962C8B-B14F-4D97-AF65-F5344CB8AC3E}">
        <p14:creationId xmlns:p14="http://schemas.microsoft.com/office/powerpoint/2010/main" val="1579732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21</a:t>
            </a:fld>
            <a:endParaRPr lang="en-US"/>
          </a:p>
        </p:txBody>
      </p:sp>
    </p:spTree>
    <p:extLst>
      <p:ext uri="{BB962C8B-B14F-4D97-AF65-F5344CB8AC3E}">
        <p14:creationId xmlns:p14="http://schemas.microsoft.com/office/powerpoint/2010/main" val="2326370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Constant growth rate over 10 years – initial population goes extinct 20% of the time</a:t>
            </a:r>
            <a:endParaRPr lang="en-CA" dirty="0">
              <a:solidFill>
                <a:schemeClr val="tx1"/>
              </a:solidFill>
              <a:cs typeface="Arial" pitchFamily="34" charset="0"/>
            </a:endParaRPr>
          </a:p>
          <a:p>
            <a:endParaRPr lang="en-CA" dirty="0"/>
          </a:p>
          <a:p>
            <a:r>
              <a:rPr lang="en-CA" dirty="0"/>
              <a:t>Deterministic model growth rate is not equal to the mean growth rate of the stochastic model  - it is much lower</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a:defRPr/>
            </a:pPr>
            <a:fld id="{AFD77513-40F2-484C-A21E-75E965624B77}" type="slidenum">
              <a:rPr lang="en-CA" smtClean="0"/>
              <a:pPr>
                <a:defRPr/>
              </a:pPr>
              <a:t>22</a:t>
            </a:fld>
            <a:endParaRPr lang="en-CA"/>
          </a:p>
        </p:txBody>
      </p:sp>
    </p:spTree>
    <p:extLst>
      <p:ext uri="{BB962C8B-B14F-4D97-AF65-F5344CB8AC3E}">
        <p14:creationId xmlns:p14="http://schemas.microsoft.com/office/powerpoint/2010/main" val="2161307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23</a:t>
            </a:fld>
            <a:endParaRPr lang="en-US"/>
          </a:p>
        </p:txBody>
      </p:sp>
    </p:spTree>
    <p:extLst>
      <p:ext uri="{BB962C8B-B14F-4D97-AF65-F5344CB8AC3E}">
        <p14:creationId xmlns:p14="http://schemas.microsoft.com/office/powerpoint/2010/main" val="3896339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Constant growth rate over 10 years – initial population goes extinct 20% of the time</a:t>
            </a:r>
            <a:endParaRPr lang="en-CA" dirty="0">
              <a:solidFill>
                <a:schemeClr val="tx1"/>
              </a:solidFill>
              <a:cs typeface="Arial" pitchFamily="34" charset="0"/>
            </a:endParaRPr>
          </a:p>
          <a:p>
            <a:endParaRPr lang="en-CA" dirty="0"/>
          </a:p>
          <a:p>
            <a:r>
              <a:rPr lang="en-CA" dirty="0"/>
              <a:t>Deterministic model growth rate is not equal to the mean growth rate of the stochastic model  - it is much lower</a:t>
            </a:r>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a:defRPr/>
            </a:pPr>
            <a:fld id="{AFD77513-40F2-484C-A21E-75E965624B77}" type="slidenum">
              <a:rPr lang="en-CA" smtClean="0"/>
              <a:pPr>
                <a:defRPr/>
              </a:pPr>
              <a:t>24</a:t>
            </a:fld>
            <a:endParaRPr lang="en-CA"/>
          </a:p>
        </p:txBody>
      </p:sp>
    </p:spTree>
    <p:extLst>
      <p:ext uri="{BB962C8B-B14F-4D97-AF65-F5344CB8AC3E}">
        <p14:creationId xmlns:p14="http://schemas.microsoft.com/office/powerpoint/2010/main" val="3207678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Since population viability decreases with population size, keeping populations above 0 is not enough for long term persistence</a:t>
            </a:r>
          </a:p>
          <a:p>
            <a:r>
              <a:rPr lang="en-CA" sz="1200" dirty="0"/>
              <a:t>Managers look for early warnings of population collapse</a:t>
            </a:r>
          </a:p>
          <a:p>
            <a:endParaRPr lang="en-CA" sz="1200" dirty="0"/>
          </a:p>
        </p:txBody>
      </p:sp>
      <p:sp>
        <p:nvSpPr>
          <p:cNvPr id="4" name="Slide Number Placeholder 3"/>
          <p:cNvSpPr>
            <a:spLocks noGrp="1"/>
          </p:cNvSpPr>
          <p:nvPr>
            <p:ph type="sldNum" sz="quarter" idx="5"/>
          </p:nvPr>
        </p:nvSpPr>
        <p:spPr/>
        <p:txBody>
          <a:bodyPr/>
          <a:lstStyle/>
          <a:p>
            <a:fld id="{3B4863EC-1E8E-8C49-9697-7BF6CBC86FBD}" type="slidenum">
              <a:rPr lang="en-US" smtClean="0"/>
              <a:t>25</a:t>
            </a:fld>
            <a:endParaRPr lang="en-US"/>
          </a:p>
        </p:txBody>
      </p:sp>
    </p:spTree>
    <p:extLst>
      <p:ext uri="{BB962C8B-B14F-4D97-AF65-F5344CB8AC3E}">
        <p14:creationId xmlns:p14="http://schemas.microsoft.com/office/powerpoint/2010/main" val="2983752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B5DEAD-EFFC-684E-87AF-7C4E10CDA0B4}"/>
              </a:ext>
            </a:extLst>
          </p:cNvPr>
          <p:cNvSpPr>
            <a:spLocks noGrp="1" noChangeArrowheads="1"/>
          </p:cNvSpPr>
          <p:nvPr>
            <p:ph type="sldNum"/>
          </p:nvPr>
        </p:nvSpPr>
        <p:spPr>
          <a:ln/>
        </p:spPr>
        <p:txBody>
          <a:bodyPr/>
          <a:lstStyle/>
          <a:p>
            <a:fld id="{9CE92E9F-D1BA-5046-8508-6378723D68BB}" type="slidenum">
              <a:rPr lang="en-CA" altLang="en-US"/>
              <a:pPr/>
              <a:t>26</a:t>
            </a:fld>
            <a:endParaRPr lang="en-CA" altLang="en-US"/>
          </a:p>
        </p:txBody>
      </p:sp>
      <p:sp>
        <p:nvSpPr>
          <p:cNvPr id="71681" name="Text Box 1">
            <a:extLst>
              <a:ext uri="{FF2B5EF4-FFF2-40B4-BE49-F238E27FC236}">
                <a16:creationId xmlns:a16="http://schemas.microsoft.com/office/drawing/2014/main" id="{EE6F5AC7-2557-8E4E-A182-F553C06885F8}"/>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Text Box 2">
            <a:extLst>
              <a:ext uri="{FF2B5EF4-FFF2-40B4-BE49-F238E27FC236}">
                <a16:creationId xmlns:a16="http://schemas.microsoft.com/office/drawing/2014/main" id="{5BC2B239-349F-864F-B614-9590B1C279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100000"/>
              </a:lnSpc>
              <a:buSzPct val="45000"/>
              <a:buFont typeface="Arial" panose="020B0604020202020204" pitchFamily="34" charset="0"/>
              <a:buChar char="•"/>
            </a:pPr>
            <a:r>
              <a:rPr lang="en-CA" altLang="en-US" sz="2000" dirty="0">
                <a:solidFill>
                  <a:schemeClr val="tx1"/>
                </a:solidFill>
                <a:cs typeface="Tahoma" panose="020B0604030504040204" pitchFamily="34" charset="0"/>
              </a:rPr>
              <a:t>American chestnut</a:t>
            </a:r>
            <a:r>
              <a:rPr lang="en-CA" altLang="en-US" dirty="0">
                <a:solidFill>
                  <a:schemeClr val="tx1"/>
                </a:solidFill>
              </a:rPr>
              <a:t> (</a:t>
            </a:r>
            <a:r>
              <a:rPr lang="en-CA" altLang="en-US" sz="2000" i="1" dirty="0">
                <a:solidFill>
                  <a:schemeClr val="tx1"/>
                </a:solidFill>
                <a:cs typeface="Tahoma" panose="020B0604030504040204" pitchFamily="34" charset="0"/>
              </a:rPr>
              <a:t>Castanea dentata</a:t>
            </a:r>
            <a:r>
              <a:rPr lang="en-CA" altLang="en-US" sz="2000" dirty="0">
                <a:solidFill>
                  <a:schemeClr val="tx1"/>
                </a:solidFill>
                <a:cs typeface="Tahoma" panose="020B0604030504040204" pitchFamily="34" charset="0"/>
              </a:rPr>
              <a:t>)</a:t>
            </a:r>
          </a:p>
          <a:p>
            <a:pPr>
              <a:lnSpc>
                <a:spcPct val="100000"/>
              </a:lnSpc>
              <a:buSzPct val="45000"/>
              <a:buFont typeface="Arial" panose="020B0604020202020204" pitchFamily="34" charset="0"/>
              <a:buChar char="•"/>
            </a:pPr>
            <a:r>
              <a:rPr lang="en-CA" altLang="en-US" sz="2000" dirty="0">
                <a:solidFill>
                  <a:schemeClr val="tx1"/>
                </a:solidFill>
                <a:cs typeface="Tahoma" panose="020B0604030504040204" pitchFamily="34" charset="0"/>
              </a:rPr>
              <a:t>Once the most common nut tree in Eastern North America.</a:t>
            </a:r>
          </a:p>
          <a:p>
            <a:pPr>
              <a:lnSpc>
                <a:spcPct val="100000"/>
              </a:lnSpc>
              <a:buSzPct val="45000"/>
              <a:buFont typeface="Arial" panose="020B0604020202020204" pitchFamily="34" charset="0"/>
              <a:buChar char="•"/>
            </a:pPr>
            <a:r>
              <a:rPr lang="en-CA" altLang="en-US" sz="2000" dirty="0">
                <a:solidFill>
                  <a:schemeClr val="tx1"/>
                </a:solidFill>
                <a:cs typeface="Tahoma" panose="020B0604030504040204" pitchFamily="34" charset="0"/>
              </a:rPr>
              <a:t>Was a major primary producer for forest ecosystems. </a:t>
            </a:r>
          </a:p>
          <a:p>
            <a:pPr lvl="1">
              <a:lnSpc>
                <a:spcPct val="100000"/>
              </a:lnSpc>
              <a:buSzPct val="45000"/>
              <a:buFont typeface="Arial" panose="020B0604020202020204" pitchFamily="34" charset="0"/>
              <a:buChar char="•"/>
            </a:pPr>
            <a:r>
              <a:rPr lang="en-CA" altLang="en-US" sz="2000" dirty="0">
                <a:solidFill>
                  <a:schemeClr val="tx1"/>
                </a:solidFill>
                <a:cs typeface="Tahoma" panose="020B0604030504040204" pitchFamily="34" charset="0"/>
              </a:rPr>
              <a:t>A source of food for a wide range of species</a:t>
            </a:r>
          </a:p>
          <a:p>
            <a:pPr>
              <a:lnSpc>
                <a:spcPct val="100000"/>
              </a:lnSpc>
              <a:buSzPct val="45000"/>
              <a:buFont typeface="Arial" panose="020B0604020202020204" pitchFamily="34" charset="0"/>
              <a:buChar char="•"/>
            </a:pPr>
            <a:r>
              <a:rPr lang="en-CA" altLang="en-US" sz="2000" dirty="0">
                <a:solidFill>
                  <a:schemeClr val="tx1"/>
                </a:solidFill>
                <a:cs typeface="Tahoma" panose="020B0604030504040204" pitchFamily="34" charset="0"/>
              </a:rPr>
              <a:t>Early 1900s (chestnut blight):</a:t>
            </a:r>
          </a:p>
          <a:p>
            <a:pPr lvl="1">
              <a:lnSpc>
                <a:spcPct val="100000"/>
              </a:lnSpc>
              <a:buSzPct val="45000"/>
              <a:buFont typeface="Arial" panose="020B0604020202020204" pitchFamily="34" charset="0"/>
              <a:buChar char="•"/>
            </a:pPr>
            <a:r>
              <a:rPr lang="en-CA" altLang="en-US" sz="2000" dirty="0">
                <a:solidFill>
                  <a:schemeClr val="tx1"/>
                </a:solidFill>
                <a:cs typeface="Tahoma" panose="020B0604030504040204" pitchFamily="34" charset="0"/>
              </a:rPr>
              <a:t>Fungal disease killed an estimated 4 billion trees.</a:t>
            </a:r>
          </a:p>
          <a:p>
            <a:pPr lvl="1">
              <a:lnSpc>
                <a:spcPct val="100000"/>
              </a:lnSpc>
              <a:buSzPct val="45000"/>
              <a:buFont typeface="Arial" panose="020B0604020202020204" pitchFamily="34" charset="0"/>
              <a:buChar char="•"/>
            </a:pPr>
            <a:r>
              <a:rPr lang="en-CA" altLang="en-US" sz="2000" dirty="0">
                <a:solidFill>
                  <a:schemeClr val="tx1"/>
                </a:solidFill>
                <a:cs typeface="Tahoma" panose="020B0604030504040204" pitchFamily="34" charset="0"/>
              </a:rPr>
              <a:t>Less than 0.1% remain</a:t>
            </a:r>
          </a:p>
          <a:p>
            <a:pPr>
              <a:lnSpc>
                <a:spcPct val="100000"/>
              </a:lnSpc>
              <a:buSzPct val="45000"/>
              <a:buFont typeface="Arial" panose="020B0604020202020204" pitchFamily="34" charset="0"/>
              <a:buChar char="•"/>
            </a:pPr>
            <a:r>
              <a:rPr lang="en-CA" altLang="en-US" sz="2200" dirty="0">
                <a:solidFill>
                  <a:schemeClr val="tx1"/>
                </a:solidFill>
                <a:cs typeface="Tahoma" panose="020B0604030504040204" pitchFamily="34" charset="0"/>
              </a:rPr>
              <a:t>population loss means this species is no longer an important contributor to its ecosystem.</a:t>
            </a:r>
          </a:p>
          <a:p>
            <a:pPr>
              <a:lnSpc>
                <a:spcPct val="100000"/>
              </a:lnSpc>
              <a:buSzPct val="45000"/>
              <a:buFont typeface="Arial" panose="020B0604020202020204" pitchFamily="34" charset="0"/>
              <a:buChar char="•"/>
            </a:pPr>
            <a:r>
              <a:rPr lang="en-CA" altLang="en-US" sz="2200" dirty="0">
                <a:solidFill>
                  <a:schemeClr val="tx1"/>
                </a:solidFill>
                <a:cs typeface="Tahoma" panose="020B0604030504040204" pitchFamily="34" charset="0"/>
              </a:rPr>
              <a:t>American chestnut is now functionally extinct.</a:t>
            </a:r>
          </a:p>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defTabSz="933237">
              <a:spcBef>
                <a:spcPct val="0"/>
              </a:spcBef>
              <a:defRPr/>
            </a:pPr>
            <a:r>
              <a:rPr lang="en-CA" dirty="0">
                <a:latin typeface="Calibri" pitchFamily="34" charset="0"/>
              </a:rPr>
              <a:t>Mark Shaffer (1978) evaluated the viability of the Yellowstone grizzly bear population</a:t>
            </a:r>
          </a:p>
          <a:p>
            <a:pPr marL="0" marR="0" indent="0" algn="l" defTabSz="933237" rtl="0" eaLnBrk="1" fontAlgn="base" latinLnBrk="0" hangingPunct="1">
              <a:lnSpc>
                <a:spcPct val="100000"/>
              </a:lnSpc>
              <a:spcBef>
                <a:spcPct val="0"/>
              </a:spcBef>
              <a:spcAft>
                <a:spcPct val="0"/>
              </a:spcAft>
              <a:buClrTx/>
              <a:buSzTx/>
              <a:buFontTx/>
              <a:buNone/>
              <a:tabLst/>
              <a:defRPr/>
            </a:pPr>
            <a:r>
              <a:rPr lang="en-CA" sz="1200" kern="1200" dirty="0">
                <a:solidFill>
                  <a:schemeClr val="tx1"/>
                </a:solidFill>
                <a:latin typeface="+mn-lt"/>
                <a:ea typeface="+mn-ea"/>
                <a:cs typeface="+mn-cs"/>
              </a:rPr>
              <a:t>PVA has since become a cornerstone defining the field of conservation biology</a:t>
            </a:r>
          </a:p>
          <a:p>
            <a:pPr marL="0" marR="0" indent="0" algn="l" defTabSz="933237" rtl="0" eaLnBrk="1" fontAlgn="base" latinLnBrk="0" hangingPunct="1">
              <a:lnSpc>
                <a:spcPct val="100000"/>
              </a:lnSpc>
              <a:spcBef>
                <a:spcPct val="0"/>
              </a:spcBef>
              <a:spcAft>
                <a:spcPct val="0"/>
              </a:spcAft>
              <a:buClrTx/>
              <a:buSzTx/>
              <a:buFontTx/>
              <a:buNone/>
              <a:tabLst/>
              <a:defRPr/>
            </a:pPr>
            <a:endParaRPr lang="en-CA" sz="1200" kern="1200" dirty="0">
              <a:solidFill>
                <a:schemeClr val="tx1"/>
              </a:solidFill>
              <a:latin typeface="+mn-lt"/>
              <a:ea typeface="+mn-ea"/>
              <a:cs typeface="+mn-cs"/>
            </a:endParaRPr>
          </a:p>
          <a:p>
            <a:pPr marL="0" marR="0" indent="0" algn="l" defTabSz="933237" rtl="0" eaLnBrk="1" fontAlgn="base" latinLnBrk="0" hangingPunct="1">
              <a:lnSpc>
                <a:spcPct val="100000"/>
              </a:lnSpc>
              <a:spcBef>
                <a:spcPct val="0"/>
              </a:spcBef>
              <a:spcAft>
                <a:spcPct val="0"/>
              </a:spcAft>
              <a:buClrTx/>
              <a:buSzTx/>
              <a:buFontTx/>
              <a:buNone/>
              <a:tabLst/>
              <a:defRPr/>
            </a:pPr>
            <a:r>
              <a:rPr lang="en-CA" sz="1200" kern="1200" dirty="0">
                <a:solidFill>
                  <a:schemeClr val="tx1"/>
                </a:solidFill>
                <a:latin typeface="+mn-lt"/>
                <a:ea typeface="+mn-ea"/>
                <a:cs typeface="+mn-cs"/>
              </a:rPr>
              <a:t>Actual size of MVP can greatly vary across contexts and depends on factors like how variable the species’ demographic rates are, its generation time, and its range size.</a:t>
            </a:r>
          </a:p>
          <a:p>
            <a:pPr marL="0" marR="0" indent="0" algn="l" defTabSz="933237" rtl="0" eaLnBrk="1" fontAlgn="base" latinLnBrk="0" hangingPunct="1">
              <a:lnSpc>
                <a:spcPct val="100000"/>
              </a:lnSpc>
              <a:spcBef>
                <a:spcPct val="0"/>
              </a:spcBef>
              <a:spcAft>
                <a:spcPct val="0"/>
              </a:spcAft>
              <a:buClrTx/>
              <a:buSzTx/>
              <a:buFontTx/>
              <a:buNone/>
              <a:tabLst/>
              <a:defRPr/>
            </a:pPr>
            <a:endParaRPr lang="en-CA" sz="1200" kern="1200" dirty="0">
              <a:solidFill>
                <a:schemeClr val="tx1"/>
              </a:solidFill>
              <a:latin typeface="+mn-lt"/>
              <a:ea typeface="+mn-ea"/>
              <a:cs typeface="+mn-cs"/>
            </a:endParaRPr>
          </a:p>
          <a:p>
            <a:pPr marL="0" marR="0" indent="0" algn="l" defTabSz="933237" rtl="0" eaLnBrk="1" fontAlgn="base" latinLnBrk="0" hangingPunct="1">
              <a:lnSpc>
                <a:spcPct val="100000"/>
              </a:lnSpc>
              <a:spcBef>
                <a:spcPct val="0"/>
              </a:spcBef>
              <a:spcAft>
                <a:spcPct val="0"/>
              </a:spcAft>
              <a:buClrTx/>
              <a:buSzTx/>
              <a:buFontTx/>
              <a:buNone/>
              <a:tabLst/>
              <a:defRPr/>
            </a:pPr>
            <a:r>
              <a:rPr lang="en-CA" sz="1200" kern="1200" dirty="0">
                <a:solidFill>
                  <a:schemeClr val="tx1"/>
                </a:solidFill>
                <a:latin typeface="+mn-lt"/>
                <a:ea typeface="+mn-ea"/>
                <a:cs typeface="+mn-cs"/>
              </a:rPr>
              <a:t>95% over 100 years is subjective and depends on the amount of risk different decisionmakers are willing to take</a:t>
            </a:r>
            <a:endParaRPr lang="en-CA" sz="1100" kern="1200" dirty="0">
              <a:solidFill>
                <a:schemeClr val="tx1"/>
              </a:solidFill>
              <a:latin typeface="+mn-lt"/>
              <a:ea typeface="+mn-ea"/>
              <a:cs typeface="+mn-cs"/>
            </a:endParaRPr>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14CC8E-D6B9-4426-A056-1B5A9ED41366}" type="slidenum">
              <a:rPr lang="en-CA"/>
              <a:pPr fontAlgn="base">
                <a:spcBef>
                  <a:spcPct val="0"/>
                </a:spcBef>
                <a:spcAft>
                  <a:spcPct val="0"/>
                </a:spcAft>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count-based PVA, stochasticity and minimum viable </a:t>
            </a:r>
            <a:r>
              <a:rPr lang="en-US" dirty="0" err="1"/>
              <a:t>popoulations</a:t>
            </a:r>
            <a:r>
              <a:rPr lang="en-US" dirty="0"/>
              <a:t> before I move on to demographic PVA?</a:t>
            </a:r>
          </a:p>
        </p:txBody>
      </p:sp>
      <p:sp>
        <p:nvSpPr>
          <p:cNvPr id="4" name="Slide Number Placeholder 3"/>
          <p:cNvSpPr>
            <a:spLocks noGrp="1"/>
          </p:cNvSpPr>
          <p:nvPr>
            <p:ph type="sldNum" sz="quarter" idx="5"/>
          </p:nvPr>
        </p:nvSpPr>
        <p:spPr/>
        <p:txBody>
          <a:bodyPr/>
          <a:lstStyle/>
          <a:p>
            <a:fld id="{3B4863EC-1E8E-8C49-9697-7BF6CBC86FBD}" type="slidenum">
              <a:rPr lang="en-US" smtClean="0"/>
              <a:t>28</a:t>
            </a:fld>
            <a:endParaRPr lang="en-US"/>
          </a:p>
        </p:txBody>
      </p:sp>
    </p:spTree>
    <p:extLst>
      <p:ext uri="{BB962C8B-B14F-4D97-AF65-F5344CB8AC3E}">
        <p14:creationId xmlns:p14="http://schemas.microsoft.com/office/powerpoint/2010/main" val="4201581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29</a:t>
            </a:fld>
            <a:endParaRPr lang="en-US"/>
          </a:p>
        </p:txBody>
      </p:sp>
    </p:spTree>
    <p:extLst>
      <p:ext uri="{BB962C8B-B14F-4D97-AF65-F5344CB8AC3E}">
        <p14:creationId xmlns:p14="http://schemas.microsoft.com/office/powerpoint/2010/main" val="1749323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PVA is essentially a tool for ecological forecasting. Specifically, conservation biologists use PVA to build models to forecast the likely fate of a population in terms of whether it is growing, shrinking, or stable.  Here’s a question for everyone: Say you are working for a conservation group helping to conserve a population of hawksbill sea turtles. Why might it be useful to know whether the sea turtle population is growing, shrinking or stable?</a:t>
            </a:r>
          </a:p>
        </p:txBody>
      </p:sp>
      <p:sp>
        <p:nvSpPr>
          <p:cNvPr id="4" name="Slide Number Placeholder 3"/>
          <p:cNvSpPr>
            <a:spLocks noGrp="1"/>
          </p:cNvSpPr>
          <p:nvPr>
            <p:ph type="sldNum" sz="quarter" idx="5"/>
          </p:nvPr>
        </p:nvSpPr>
        <p:spPr/>
        <p:txBody>
          <a:bodyPr/>
          <a:lstStyle/>
          <a:p>
            <a:fld id="{3B4863EC-1E8E-8C49-9697-7BF6CBC86FBD}" type="slidenum">
              <a:rPr lang="en-US" smtClean="0"/>
              <a:t>3</a:t>
            </a:fld>
            <a:endParaRPr lang="en-US"/>
          </a:p>
        </p:txBody>
      </p:sp>
    </p:spTree>
    <p:extLst>
      <p:ext uri="{BB962C8B-B14F-4D97-AF65-F5344CB8AC3E}">
        <p14:creationId xmlns:p14="http://schemas.microsoft.com/office/powerpoint/2010/main" val="4080005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30</a:t>
            </a:fld>
            <a:endParaRPr lang="en-US"/>
          </a:p>
        </p:txBody>
      </p:sp>
    </p:spTree>
    <p:extLst>
      <p:ext uri="{BB962C8B-B14F-4D97-AF65-F5344CB8AC3E}">
        <p14:creationId xmlns:p14="http://schemas.microsoft.com/office/powerpoint/2010/main" val="990571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Life cycle graph</a:t>
            </a:r>
          </a:p>
          <a:p>
            <a:endParaRPr lang="en-US" dirty="0"/>
          </a:p>
          <a:p>
            <a:r>
              <a:rPr lang="en-US" dirty="0"/>
              <a:t>Those who don’t survive die with probability 1-P</a:t>
            </a:r>
          </a:p>
          <a:p>
            <a:endParaRPr lang="en-US" dirty="0"/>
          </a:p>
          <a:p>
            <a:r>
              <a:rPr lang="en-US" dirty="0"/>
              <a:t>Assume that in the first year, individuals can’t reproduce, so they have no fertility or F function</a:t>
            </a:r>
          </a:p>
          <a:p>
            <a:endParaRPr lang="en-US" dirty="0"/>
          </a:p>
          <a:p>
            <a:r>
              <a:rPr lang="en-US" dirty="0"/>
              <a:t>The 2</a:t>
            </a:r>
            <a:r>
              <a:rPr lang="en-US" baseline="30000" dirty="0"/>
              <a:t>nd</a:t>
            </a:r>
            <a:r>
              <a:rPr lang="en-US" dirty="0"/>
              <a:t> and third ages can reproduce and therefore contribute to age class 1 at the next timestep</a:t>
            </a:r>
          </a:p>
          <a:p>
            <a:endParaRPr lang="en-US" dirty="0"/>
          </a:p>
          <a:p>
            <a:r>
              <a:rPr lang="en-US" dirty="0"/>
              <a:t>In this example, all individuals die after the third year, so there’s no P for the 3</a:t>
            </a:r>
            <a:r>
              <a:rPr lang="en-US" baseline="30000" dirty="0"/>
              <a:t>rd</a:t>
            </a:r>
            <a:r>
              <a:rPr lang="en-US" dirty="0"/>
              <a:t> class</a:t>
            </a:r>
          </a:p>
        </p:txBody>
      </p:sp>
      <p:sp>
        <p:nvSpPr>
          <p:cNvPr id="4" name="Slide Number Placeholder 3"/>
          <p:cNvSpPr>
            <a:spLocks noGrp="1"/>
          </p:cNvSpPr>
          <p:nvPr>
            <p:ph type="sldNum" sz="quarter" idx="5"/>
          </p:nvPr>
        </p:nvSpPr>
        <p:spPr/>
        <p:txBody>
          <a:bodyPr/>
          <a:lstStyle/>
          <a:p>
            <a:fld id="{3B4863EC-1E8E-8C49-9697-7BF6CBC86FBD}" type="slidenum">
              <a:rPr lang="en-US" smtClean="0"/>
              <a:t>31</a:t>
            </a:fld>
            <a:endParaRPr lang="en-US"/>
          </a:p>
        </p:txBody>
      </p:sp>
    </p:spTree>
    <p:extLst>
      <p:ext uri="{BB962C8B-B14F-4D97-AF65-F5344CB8AC3E}">
        <p14:creationId xmlns:p14="http://schemas.microsoft.com/office/powerpoint/2010/main" val="2109093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Life cycle graph</a:t>
            </a:r>
          </a:p>
          <a:p>
            <a:endParaRPr lang="en-US" dirty="0"/>
          </a:p>
          <a:p>
            <a:r>
              <a:rPr lang="en-US" dirty="0"/>
              <a:t>Those who don’t survive die with probability 1-P</a:t>
            </a:r>
          </a:p>
          <a:p>
            <a:endParaRPr lang="en-US" dirty="0"/>
          </a:p>
          <a:p>
            <a:r>
              <a:rPr lang="en-US" dirty="0"/>
              <a:t>Assume </a:t>
            </a:r>
            <a:r>
              <a:rPr lang="en-US" dirty="0" err="1"/>
              <a:t>thatin</a:t>
            </a:r>
            <a:r>
              <a:rPr lang="en-US" dirty="0"/>
              <a:t> the first year, individuals can’t reproduce, so they have no fertility or F function</a:t>
            </a:r>
          </a:p>
          <a:p>
            <a:endParaRPr lang="en-US" dirty="0"/>
          </a:p>
          <a:p>
            <a:r>
              <a:rPr lang="en-US" dirty="0"/>
              <a:t>The 2</a:t>
            </a:r>
            <a:r>
              <a:rPr lang="en-US" baseline="30000" dirty="0"/>
              <a:t>nd</a:t>
            </a:r>
            <a:r>
              <a:rPr lang="en-US" dirty="0"/>
              <a:t> and third ages can reproduce and therefore contribute to age class 1 at the next timestep</a:t>
            </a:r>
          </a:p>
          <a:p>
            <a:endParaRPr lang="en-US" dirty="0"/>
          </a:p>
          <a:p>
            <a:r>
              <a:rPr lang="en-US" dirty="0"/>
              <a:t>In this example, all individuals die after the third year, so there’s no P for the 3</a:t>
            </a:r>
            <a:r>
              <a:rPr lang="en-US" baseline="30000" dirty="0"/>
              <a:t>rd</a:t>
            </a:r>
            <a:r>
              <a:rPr lang="en-US" dirty="0"/>
              <a:t> class</a:t>
            </a:r>
          </a:p>
        </p:txBody>
      </p:sp>
      <p:sp>
        <p:nvSpPr>
          <p:cNvPr id="4" name="Slide Number Placeholder 3"/>
          <p:cNvSpPr>
            <a:spLocks noGrp="1"/>
          </p:cNvSpPr>
          <p:nvPr>
            <p:ph type="sldNum" sz="quarter" idx="5"/>
          </p:nvPr>
        </p:nvSpPr>
        <p:spPr/>
        <p:txBody>
          <a:bodyPr/>
          <a:lstStyle/>
          <a:p>
            <a:fld id="{3B4863EC-1E8E-8C49-9697-7BF6CBC86FBD}" type="slidenum">
              <a:rPr lang="en-US" smtClean="0"/>
              <a:t>32</a:t>
            </a:fld>
            <a:endParaRPr lang="en-US"/>
          </a:p>
        </p:txBody>
      </p:sp>
    </p:spTree>
    <p:extLst>
      <p:ext uri="{BB962C8B-B14F-4D97-AF65-F5344CB8AC3E}">
        <p14:creationId xmlns:p14="http://schemas.microsoft.com/office/powerpoint/2010/main" val="1735772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33</a:t>
            </a:fld>
            <a:endParaRPr lang="en-US"/>
          </a:p>
        </p:txBody>
      </p:sp>
    </p:spTree>
    <p:extLst>
      <p:ext uri="{BB962C8B-B14F-4D97-AF65-F5344CB8AC3E}">
        <p14:creationId xmlns:p14="http://schemas.microsoft.com/office/powerpoint/2010/main" val="243167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fast, just say 1st point</a:t>
            </a:r>
          </a:p>
          <a:p>
            <a:endParaRPr lang="en-US" dirty="0"/>
          </a:p>
          <a:p>
            <a:r>
              <a:rPr lang="en-US" dirty="0"/>
              <a:t>For vertebrates, since females typically carry the offspring, they are limited in the number of offspring they can produce more than males </a:t>
            </a:r>
          </a:p>
          <a:p>
            <a:endParaRPr lang="en-US" dirty="0"/>
          </a:p>
          <a:p>
            <a:endParaRPr lang="en-US" dirty="0"/>
          </a:p>
          <a:p>
            <a:r>
              <a:rPr lang="en-US" dirty="0" err="1"/>
              <a:t>Shyu</a:t>
            </a:r>
            <a:r>
              <a:rPr lang="en-US" dirty="0"/>
              <a:t> &amp; Caswell et al. 2018</a:t>
            </a:r>
          </a:p>
        </p:txBody>
      </p:sp>
      <p:sp>
        <p:nvSpPr>
          <p:cNvPr id="4" name="Slide Number Placeholder 3"/>
          <p:cNvSpPr>
            <a:spLocks noGrp="1"/>
          </p:cNvSpPr>
          <p:nvPr>
            <p:ph type="sldNum" sz="quarter" idx="5"/>
          </p:nvPr>
        </p:nvSpPr>
        <p:spPr/>
        <p:txBody>
          <a:bodyPr/>
          <a:lstStyle/>
          <a:p>
            <a:fld id="{3B4863EC-1E8E-8C49-9697-7BF6CBC86FBD}" type="slidenum">
              <a:rPr lang="en-US" smtClean="0"/>
              <a:t>34</a:t>
            </a:fld>
            <a:endParaRPr lang="en-US"/>
          </a:p>
        </p:txBody>
      </p:sp>
    </p:spTree>
    <p:extLst>
      <p:ext uri="{BB962C8B-B14F-4D97-AF65-F5344CB8AC3E}">
        <p14:creationId xmlns:p14="http://schemas.microsoft.com/office/powerpoint/2010/main" val="33856971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35</a:t>
            </a:fld>
            <a:endParaRPr lang="en-US"/>
          </a:p>
        </p:txBody>
      </p:sp>
    </p:spTree>
    <p:extLst>
      <p:ext uri="{BB962C8B-B14F-4D97-AF65-F5344CB8AC3E}">
        <p14:creationId xmlns:p14="http://schemas.microsoft.com/office/powerpoint/2010/main" val="684086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36</a:t>
            </a:fld>
            <a:endParaRPr lang="en-US"/>
          </a:p>
        </p:txBody>
      </p:sp>
    </p:spTree>
    <p:extLst>
      <p:ext uri="{BB962C8B-B14F-4D97-AF65-F5344CB8AC3E}">
        <p14:creationId xmlns:p14="http://schemas.microsoft.com/office/powerpoint/2010/main" val="3978814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37</a:t>
            </a:fld>
            <a:endParaRPr lang="en-US"/>
          </a:p>
        </p:txBody>
      </p:sp>
    </p:spTree>
    <p:extLst>
      <p:ext uri="{BB962C8B-B14F-4D97-AF65-F5344CB8AC3E}">
        <p14:creationId xmlns:p14="http://schemas.microsoft.com/office/powerpoint/2010/main" val="3218329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38</a:t>
            </a:fld>
            <a:endParaRPr lang="en-US"/>
          </a:p>
        </p:txBody>
      </p:sp>
    </p:spTree>
    <p:extLst>
      <p:ext uri="{BB962C8B-B14F-4D97-AF65-F5344CB8AC3E}">
        <p14:creationId xmlns:p14="http://schemas.microsoft.com/office/powerpoint/2010/main" val="1771810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with those three equations?</a:t>
            </a:r>
          </a:p>
        </p:txBody>
      </p:sp>
      <p:sp>
        <p:nvSpPr>
          <p:cNvPr id="4" name="Slide Number Placeholder 3"/>
          <p:cNvSpPr>
            <a:spLocks noGrp="1"/>
          </p:cNvSpPr>
          <p:nvPr>
            <p:ph type="sldNum" sz="quarter" idx="5"/>
          </p:nvPr>
        </p:nvSpPr>
        <p:spPr/>
        <p:txBody>
          <a:bodyPr/>
          <a:lstStyle/>
          <a:p>
            <a:fld id="{3B4863EC-1E8E-8C49-9697-7BF6CBC86FBD}" type="slidenum">
              <a:rPr lang="en-US" smtClean="0"/>
              <a:t>39</a:t>
            </a:fld>
            <a:endParaRPr lang="en-US"/>
          </a:p>
        </p:txBody>
      </p:sp>
    </p:spTree>
    <p:extLst>
      <p:ext uri="{BB962C8B-B14F-4D97-AF65-F5344CB8AC3E}">
        <p14:creationId xmlns:p14="http://schemas.microsoft.com/office/powerpoint/2010/main" val="254057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B4863EC-1E8E-8C49-9697-7BF6CBC86FBD}" type="slidenum">
              <a:rPr lang="en-US" smtClean="0"/>
              <a:t>4</a:t>
            </a:fld>
            <a:endParaRPr lang="en-US"/>
          </a:p>
        </p:txBody>
      </p:sp>
    </p:spTree>
    <p:extLst>
      <p:ext uri="{BB962C8B-B14F-4D97-AF65-F5344CB8AC3E}">
        <p14:creationId xmlns:p14="http://schemas.microsoft.com/office/powerpoint/2010/main" val="991063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Leslie (1945) realized that the system of equations representing the transitions amongst stages can be represented as a matrix</a:t>
            </a:r>
          </a:p>
          <a:p>
            <a:r>
              <a:rPr lang="en-CA" sz="1200" dirty="0"/>
              <a:t>Used broadly in ecology to represent ecological structure. Extensions can represent predator prey dynamics and/or competition, can even be used to represent forest succession dynamics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population is described by a vector n(t) which has one row per age/stage class</a:t>
            </a:r>
            <a:endParaRPr lang="en-US" dirty="0"/>
          </a:p>
          <a:p>
            <a:r>
              <a:rPr lang="en-US" dirty="0"/>
              <a:t>Explain t and t+1</a:t>
            </a:r>
          </a:p>
          <a:p>
            <a:r>
              <a:rPr lang="en-US" dirty="0"/>
              <a:t>First row = fecundity</a:t>
            </a:r>
          </a:p>
          <a:p>
            <a:r>
              <a:rPr lang="en-US" dirty="0"/>
              <a:t>Off-diagonal = persistence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Writing it in matrix format allows for the use of linear algebra to uncover properties of the population</a:t>
            </a: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40</a:t>
            </a:fld>
            <a:endParaRPr lang="en-US"/>
          </a:p>
        </p:txBody>
      </p:sp>
    </p:spTree>
    <p:extLst>
      <p:ext uri="{BB962C8B-B14F-4D97-AF65-F5344CB8AC3E}">
        <p14:creationId xmlns:p14="http://schemas.microsoft.com/office/powerpoint/2010/main" val="2310124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A rectangular array of elements (numbers, variables, functions etc.)</a:t>
            </a: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41</a:t>
            </a:fld>
            <a:endParaRPr lang="en-US"/>
          </a:p>
        </p:txBody>
      </p:sp>
    </p:spTree>
    <p:extLst>
      <p:ext uri="{BB962C8B-B14F-4D97-AF65-F5344CB8AC3E}">
        <p14:creationId xmlns:p14="http://schemas.microsoft.com/office/powerpoint/2010/main" val="3579365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Square matrix multiplied by a vector gives back a vector</a:t>
            </a:r>
          </a:p>
        </p:txBody>
      </p:sp>
      <p:sp>
        <p:nvSpPr>
          <p:cNvPr id="4" name="Slide Number Placeholder 3"/>
          <p:cNvSpPr>
            <a:spLocks noGrp="1"/>
          </p:cNvSpPr>
          <p:nvPr>
            <p:ph type="sldNum" sz="quarter" idx="5"/>
          </p:nvPr>
        </p:nvSpPr>
        <p:spPr/>
        <p:txBody>
          <a:bodyPr/>
          <a:lstStyle/>
          <a:p>
            <a:fld id="{3B4863EC-1E8E-8C49-9697-7BF6CBC86FBD}" type="slidenum">
              <a:rPr lang="en-US" smtClean="0"/>
              <a:t>42</a:t>
            </a:fld>
            <a:endParaRPr lang="en-US"/>
          </a:p>
        </p:txBody>
      </p:sp>
    </p:spTree>
    <p:extLst>
      <p:ext uri="{BB962C8B-B14F-4D97-AF65-F5344CB8AC3E}">
        <p14:creationId xmlns:p14="http://schemas.microsoft.com/office/powerpoint/2010/main" val="1850075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43</a:t>
            </a:fld>
            <a:endParaRPr lang="en-US"/>
          </a:p>
        </p:txBody>
      </p:sp>
    </p:spTree>
    <p:extLst>
      <p:ext uri="{BB962C8B-B14F-4D97-AF65-F5344CB8AC3E}">
        <p14:creationId xmlns:p14="http://schemas.microsoft.com/office/powerpoint/2010/main" val="1939090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44</a:t>
            </a:fld>
            <a:endParaRPr lang="en-US"/>
          </a:p>
        </p:txBody>
      </p:sp>
    </p:spTree>
    <p:extLst>
      <p:ext uri="{BB962C8B-B14F-4D97-AF65-F5344CB8AC3E}">
        <p14:creationId xmlns:p14="http://schemas.microsoft.com/office/powerpoint/2010/main" val="2170540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45</a:t>
            </a:fld>
            <a:endParaRPr lang="en-US"/>
          </a:p>
        </p:txBody>
      </p:sp>
    </p:spTree>
    <p:extLst>
      <p:ext uri="{BB962C8B-B14F-4D97-AF65-F5344CB8AC3E}">
        <p14:creationId xmlns:p14="http://schemas.microsoft.com/office/powerpoint/2010/main" val="341272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46</a:t>
            </a:fld>
            <a:endParaRPr lang="en-US"/>
          </a:p>
        </p:txBody>
      </p:sp>
    </p:spTree>
    <p:extLst>
      <p:ext uri="{BB962C8B-B14F-4D97-AF65-F5344CB8AC3E}">
        <p14:creationId xmlns:p14="http://schemas.microsoft.com/office/powerpoint/2010/main" val="2048775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ways to get new n1</a:t>
            </a:r>
          </a:p>
        </p:txBody>
      </p:sp>
      <p:sp>
        <p:nvSpPr>
          <p:cNvPr id="4" name="Slide Number Placeholder 3"/>
          <p:cNvSpPr>
            <a:spLocks noGrp="1"/>
          </p:cNvSpPr>
          <p:nvPr>
            <p:ph type="sldNum" sz="quarter" idx="5"/>
          </p:nvPr>
        </p:nvSpPr>
        <p:spPr/>
        <p:txBody>
          <a:bodyPr/>
          <a:lstStyle/>
          <a:p>
            <a:fld id="{3B4863EC-1E8E-8C49-9697-7BF6CBC86FBD}" type="slidenum">
              <a:rPr lang="en-US" smtClean="0"/>
              <a:t>47</a:t>
            </a:fld>
            <a:endParaRPr lang="en-US"/>
          </a:p>
        </p:txBody>
      </p:sp>
    </p:spTree>
    <p:extLst>
      <p:ext uri="{BB962C8B-B14F-4D97-AF65-F5344CB8AC3E}">
        <p14:creationId xmlns:p14="http://schemas.microsoft.com/office/powerpoint/2010/main" val="3929155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equations depend on one another?</a:t>
            </a:r>
          </a:p>
        </p:txBody>
      </p:sp>
      <p:sp>
        <p:nvSpPr>
          <p:cNvPr id="4" name="Slide Number Placeholder 3"/>
          <p:cNvSpPr>
            <a:spLocks noGrp="1"/>
          </p:cNvSpPr>
          <p:nvPr>
            <p:ph type="sldNum" sz="quarter" idx="5"/>
          </p:nvPr>
        </p:nvSpPr>
        <p:spPr/>
        <p:txBody>
          <a:bodyPr/>
          <a:lstStyle/>
          <a:p>
            <a:fld id="{3B4863EC-1E8E-8C49-9697-7BF6CBC86FBD}" type="slidenum">
              <a:rPr lang="en-US" smtClean="0"/>
              <a:t>48</a:t>
            </a:fld>
            <a:endParaRPr lang="en-US"/>
          </a:p>
        </p:txBody>
      </p:sp>
    </p:spTree>
    <p:extLst>
      <p:ext uri="{BB962C8B-B14F-4D97-AF65-F5344CB8AC3E}">
        <p14:creationId xmlns:p14="http://schemas.microsoft.com/office/powerpoint/2010/main" val="99939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equations depend on one another?</a:t>
            </a:r>
          </a:p>
        </p:txBody>
      </p:sp>
      <p:sp>
        <p:nvSpPr>
          <p:cNvPr id="4" name="Slide Number Placeholder 3"/>
          <p:cNvSpPr>
            <a:spLocks noGrp="1"/>
          </p:cNvSpPr>
          <p:nvPr>
            <p:ph type="sldNum" sz="quarter" idx="5"/>
          </p:nvPr>
        </p:nvSpPr>
        <p:spPr/>
        <p:txBody>
          <a:bodyPr/>
          <a:lstStyle/>
          <a:p>
            <a:fld id="{3B4863EC-1E8E-8C49-9697-7BF6CBC86FBD}" type="slidenum">
              <a:rPr lang="en-US" smtClean="0"/>
              <a:t>49</a:t>
            </a:fld>
            <a:endParaRPr lang="en-US"/>
          </a:p>
        </p:txBody>
      </p:sp>
    </p:spTree>
    <p:extLst>
      <p:ext uri="{BB962C8B-B14F-4D97-AF65-F5344CB8AC3E}">
        <p14:creationId xmlns:p14="http://schemas.microsoft.com/office/powerpoint/2010/main" val="1479472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populations are the fundamental units of measuring biodiversity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species is made up of several populations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but global biodiversity is governed by behaviour of individual populations as units - extirpation vs. extinction</a:t>
            </a: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5</a:t>
            </a:fld>
            <a:endParaRPr lang="en-US"/>
          </a:p>
        </p:txBody>
      </p:sp>
    </p:spTree>
    <p:extLst>
      <p:ext uri="{BB962C8B-B14F-4D97-AF65-F5344CB8AC3E}">
        <p14:creationId xmlns:p14="http://schemas.microsoft.com/office/powerpoint/2010/main" val="2928667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equations depend on one another?</a:t>
            </a:r>
          </a:p>
        </p:txBody>
      </p:sp>
      <p:sp>
        <p:nvSpPr>
          <p:cNvPr id="4" name="Slide Number Placeholder 3"/>
          <p:cNvSpPr>
            <a:spLocks noGrp="1"/>
          </p:cNvSpPr>
          <p:nvPr>
            <p:ph type="sldNum" sz="quarter" idx="5"/>
          </p:nvPr>
        </p:nvSpPr>
        <p:spPr/>
        <p:txBody>
          <a:bodyPr/>
          <a:lstStyle/>
          <a:p>
            <a:fld id="{3B4863EC-1E8E-8C49-9697-7BF6CBC86FBD}" type="slidenum">
              <a:rPr lang="en-US" smtClean="0"/>
              <a:t>50</a:t>
            </a:fld>
            <a:endParaRPr lang="en-US"/>
          </a:p>
        </p:txBody>
      </p:sp>
    </p:spTree>
    <p:extLst>
      <p:ext uri="{BB962C8B-B14F-4D97-AF65-F5344CB8AC3E}">
        <p14:creationId xmlns:p14="http://schemas.microsoft.com/office/powerpoint/2010/main" val="2245828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equations depend on one another?</a:t>
            </a:r>
          </a:p>
        </p:txBody>
      </p:sp>
      <p:sp>
        <p:nvSpPr>
          <p:cNvPr id="4" name="Slide Number Placeholder 3"/>
          <p:cNvSpPr>
            <a:spLocks noGrp="1"/>
          </p:cNvSpPr>
          <p:nvPr>
            <p:ph type="sldNum" sz="quarter" idx="5"/>
          </p:nvPr>
        </p:nvSpPr>
        <p:spPr/>
        <p:txBody>
          <a:bodyPr/>
          <a:lstStyle/>
          <a:p>
            <a:fld id="{3B4863EC-1E8E-8C49-9697-7BF6CBC86FBD}" type="slidenum">
              <a:rPr lang="en-US" smtClean="0"/>
              <a:t>51</a:t>
            </a:fld>
            <a:endParaRPr lang="en-US"/>
          </a:p>
        </p:txBody>
      </p:sp>
    </p:spTree>
    <p:extLst>
      <p:ext uri="{BB962C8B-B14F-4D97-AF65-F5344CB8AC3E}">
        <p14:creationId xmlns:p14="http://schemas.microsoft.com/office/powerpoint/2010/main" val="415888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equations depend on one another?</a:t>
            </a:r>
          </a:p>
        </p:txBody>
      </p:sp>
      <p:sp>
        <p:nvSpPr>
          <p:cNvPr id="4" name="Slide Number Placeholder 3"/>
          <p:cNvSpPr>
            <a:spLocks noGrp="1"/>
          </p:cNvSpPr>
          <p:nvPr>
            <p:ph type="sldNum" sz="quarter" idx="5"/>
          </p:nvPr>
        </p:nvSpPr>
        <p:spPr/>
        <p:txBody>
          <a:bodyPr/>
          <a:lstStyle/>
          <a:p>
            <a:fld id="{3B4863EC-1E8E-8C49-9697-7BF6CBC86FBD}" type="slidenum">
              <a:rPr lang="en-US" smtClean="0"/>
              <a:t>52</a:t>
            </a:fld>
            <a:endParaRPr lang="en-US"/>
          </a:p>
        </p:txBody>
      </p:sp>
    </p:spTree>
    <p:extLst>
      <p:ext uri="{BB962C8B-B14F-4D97-AF65-F5344CB8AC3E}">
        <p14:creationId xmlns:p14="http://schemas.microsoft.com/office/powerpoint/2010/main" val="2955153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equations depend on one another?</a:t>
            </a:r>
          </a:p>
        </p:txBody>
      </p:sp>
      <p:sp>
        <p:nvSpPr>
          <p:cNvPr id="4" name="Slide Number Placeholder 3"/>
          <p:cNvSpPr>
            <a:spLocks noGrp="1"/>
          </p:cNvSpPr>
          <p:nvPr>
            <p:ph type="sldNum" sz="quarter" idx="5"/>
          </p:nvPr>
        </p:nvSpPr>
        <p:spPr/>
        <p:txBody>
          <a:bodyPr/>
          <a:lstStyle/>
          <a:p>
            <a:fld id="{3B4863EC-1E8E-8C49-9697-7BF6CBC86FBD}" type="slidenum">
              <a:rPr lang="en-US" smtClean="0"/>
              <a:t>53</a:t>
            </a:fld>
            <a:endParaRPr lang="en-US"/>
          </a:p>
        </p:txBody>
      </p:sp>
    </p:spTree>
    <p:extLst>
      <p:ext uri="{BB962C8B-B14F-4D97-AF65-F5344CB8AC3E}">
        <p14:creationId xmlns:p14="http://schemas.microsoft.com/office/powerpoint/2010/main" val="25601320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equations depend on one another?</a:t>
            </a:r>
          </a:p>
        </p:txBody>
      </p:sp>
      <p:sp>
        <p:nvSpPr>
          <p:cNvPr id="4" name="Slide Number Placeholder 3"/>
          <p:cNvSpPr>
            <a:spLocks noGrp="1"/>
          </p:cNvSpPr>
          <p:nvPr>
            <p:ph type="sldNum" sz="quarter" idx="5"/>
          </p:nvPr>
        </p:nvSpPr>
        <p:spPr/>
        <p:txBody>
          <a:bodyPr/>
          <a:lstStyle/>
          <a:p>
            <a:fld id="{3B4863EC-1E8E-8C49-9697-7BF6CBC86FBD}" type="slidenum">
              <a:rPr lang="en-US" smtClean="0"/>
              <a:t>54</a:t>
            </a:fld>
            <a:endParaRPr lang="en-US"/>
          </a:p>
        </p:txBody>
      </p:sp>
    </p:spTree>
    <p:extLst>
      <p:ext uri="{BB962C8B-B14F-4D97-AF65-F5344CB8AC3E}">
        <p14:creationId xmlns:p14="http://schemas.microsoft.com/office/powerpoint/2010/main" val="213252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55</a:t>
            </a:fld>
            <a:endParaRPr lang="en-US"/>
          </a:p>
        </p:txBody>
      </p:sp>
    </p:spTree>
    <p:extLst>
      <p:ext uri="{BB962C8B-B14F-4D97-AF65-F5344CB8AC3E}">
        <p14:creationId xmlns:p14="http://schemas.microsoft.com/office/powerpoint/2010/main" val="38440185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 will cover in this week’s tutorial on your assignment, and many online resources exist</a:t>
            </a:r>
          </a:p>
          <a:p>
            <a:r>
              <a:rPr lang="en-US" dirty="0"/>
              <a:t>https://</a:t>
            </a:r>
            <a:r>
              <a:rPr lang="en-US" dirty="0" err="1"/>
              <a:t>www.mathsisfun.com</a:t>
            </a:r>
            <a:r>
              <a:rPr lang="en-US" dirty="0"/>
              <a:t>/algebra/matrix-</a:t>
            </a:r>
            <a:r>
              <a:rPr lang="en-US" dirty="0" err="1"/>
              <a:t>multiplying.html</a:t>
            </a:r>
            <a:endParaRPr lang="en-US" dirty="0"/>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56</a:t>
            </a:fld>
            <a:endParaRPr lang="en-US"/>
          </a:p>
        </p:txBody>
      </p:sp>
    </p:spTree>
    <p:extLst>
      <p:ext uri="{BB962C8B-B14F-4D97-AF65-F5344CB8AC3E}">
        <p14:creationId xmlns:p14="http://schemas.microsoft.com/office/powerpoint/2010/main" val="3532114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algebra allows for the calculation of this stable age structure, and lambda, from the Leslie matrix.</a:t>
            </a:r>
          </a:p>
          <a:p>
            <a:endParaRPr lang="en-US" dirty="0"/>
          </a:p>
          <a:p>
            <a:r>
              <a:rPr lang="en-US" dirty="0"/>
              <a:t>Don’t need to do the simulations in excel, can actually figure out directly from the equations.</a:t>
            </a:r>
          </a:p>
        </p:txBody>
      </p:sp>
      <p:sp>
        <p:nvSpPr>
          <p:cNvPr id="4" name="Slide Number Placeholder 3"/>
          <p:cNvSpPr>
            <a:spLocks noGrp="1"/>
          </p:cNvSpPr>
          <p:nvPr>
            <p:ph type="sldNum" sz="quarter" idx="5"/>
          </p:nvPr>
        </p:nvSpPr>
        <p:spPr/>
        <p:txBody>
          <a:bodyPr/>
          <a:lstStyle/>
          <a:p>
            <a:fld id="{3B4863EC-1E8E-8C49-9697-7BF6CBC86FBD}" type="slidenum">
              <a:rPr lang="en-US" smtClean="0"/>
              <a:t>57</a:t>
            </a:fld>
            <a:endParaRPr lang="en-US"/>
          </a:p>
        </p:txBody>
      </p:sp>
    </p:spTree>
    <p:extLst>
      <p:ext uri="{BB962C8B-B14F-4D97-AF65-F5344CB8AC3E}">
        <p14:creationId xmlns:p14="http://schemas.microsoft.com/office/powerpoint/2010/main" val="3617625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58</a:t>
            </a:fld>
            <a:endParaRPr lang="en-US"/>
          </a:p>
        </p:txBody>
      </p:sp>
    </p:spTree>
    <p:extLst>
      <p:ext uri="{BB962C8B-B14F-4D97-AF65-F5344CB8AC3E}">
        <p14:creationId xmlns:p14="http://schemas.microsoft.com/office/powerpoint/2010/main" val="9548629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CA" sz="1200" kern="1200" dirty="0">
                <a:solidFill>
                  <a:schemeClr val="tx1"/>
                </a:solidFill>
                <a:effectLst/>
                <a:latin typeface="+mn-lt"/>
                <a:ea typeface="+mn-ea"/>
                <a:cs typeface="+mn-cs"/>
              </a:rPr>
              <a:t>Stage-structured models are often more useful for several</a:t>
            </a:r>
          </a:p>
          <a:p>
            <a:r>
              <a:rPr lang="en-CA" sz="1200" kern="1200" dirty="0">
                <a:solidFill>
                  <a:schemeClr val="tx1"/>
                </a:solidFill>
                <a:effectLst/>
                <a:latin typeface="+mn-lt"/>
                <a:ea typeface="+mn-ea"/>
                <a:cs typeface="+mn-cs"/>
              </a:rPr>
              <a:t>reasons:</a:t>
            </a:r>
          </a:p>
          <a:p>
            <a:r>
              <a:rPr lang="en-CA" sz="1200" kern="1200" dirty="0">
                <a:solidFill>
                  <a:schemeClr val="tx1"/>
                </a:solidFill>
                <a:effectLst/>
                <a:latin typeface="+mn-lt"/>
                <a:ea typeface="+mn-ea"/>
                <a:cs typeface="+mn-cs"/>
              </a:rPr>
              <a:t>• It's often difficult or impossible to age animals and</a:t>
            </a:r>
          </a:p>
          <a:p>
            <a:r>
              <a:rPr lang="en-CA" sz="1200" kern="1200" dirty="0">
                <a:solidFill>
                  <a:schemeClr val="tx1"/>
                </a:solidFill>
                <a:effectLst/>
                <a:latin typeface="+mn-lt"/>
                <a:ea typeface="+mn-ea"/>
                <a:cs typeface="+mn-cs"/>
              </a:rPr>
              <a:t>plants accurately.</a:t>
            </a:r>
          </a:p>
          <a:p>
            <a:r>
              <a:rPr lang="en-CA" sz="1200" kern="1200" dirty="0">
                <a:solidFill>
                  <a:schemeClr val="tx1"/>
                </a:solidFill>
                <a:effectLst/>
                <a:latin typeface="+mn-lt"/>
                <a:ea typeface="+mn-ea"/>
                <a:cs typeface="+mn-cs"/>
              </a:rPr>
              <a:t>• In some organisms, survivorship and fecundity are more related to size than</a:t>
            </a:r>
          </a:p>
          <a:p>
            <a:r>
              <a:rPr lang="en-CA" sz="1200" kern="1200" dirty="0">
                <a:solidFill>
                  <a:schemeClr val="tx1"/>
                </a:solidFill>
                <a:effectLst/>
                <a:latin typeface="+mn-lt"/>
                <a:ea typeface="+mn-ea"/>
                <a:cs typeface="+mn-cs"/>
              </a:rPr>
              <a:t>to age.</a:t>
            </a:r>
          </a:p>
          <a:p>
            <a:r>
              <a:rPr lang="en-CA" sz="1200" kern="1200" dirty="0">
                <a:solidFill>
                  <a:schemeClr val="tx1"/>
                </a:solidFill>
                <a:effectLst/>
                <a:latin typeface="+mn-lt"/>
                <a:ea typeface="+mn-ea"/>
                <a:cs typeface="+mn-cs"/>
              </a:rPr>
              <a:t>• Focusing on life-cycle stages helps to focus attention on</a:t>
            </a:r>
          </a:p>
          <a:p>
            <a:r>
              <a:rPr lang="en-CA" sz="1200" kern="1200" dirty="0">
                <a:solidFill>
                  <a:schemeClr val="tx1"/>
                </a:solidFill>
                <a:effectLst/>
                <a:latin typeface="+mn-lt"/>
                <a:ea typeface="+mn-ea"/>
                <a:cs typeface="+mn-cs"/>
              </a:rPr>
              <a:t>the critical transitions that may provide opportunities for management.</a:t>
            </a: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59</a:t>
            </a:fld>
            <a:endParaRPr lang="en-US"/>
          </a:p>
        </p:txBody>
      </p:sp>
    </p:spTree>
    <p:extLst>
      <p:ext uri="{BB962C8B-B14F-4D97-AF65-F5344CB8AC3E}">
        <p14:creationId xmlns:p14="http://schemas.microsoft.com/office/powerpoint/2010/main" val="1522903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Go quickly</a:t>
            </a: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6</a:t>
            </a:fld>
            <a:endParaRPr lang="en-US"/>
          </a:p>
        </p:txBody>
      </p:sp>
    </p:spTree>
    <p:extLst>
      <p:ext uri="{BB962C8B-B14F-4D97-AF65-F5344CB8AC3E}">
        <p14:creationId xmlns:p14="http://schemas.microsoft.com/office/powerpoint/2010/main" val="2940326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Sensitivity: change in outcome caused by a given change in parameter</a:t>
            </a:r>
          </a:p>
          <a:p>
            <a:endParaRPr lang="en-CA" dirty="0"/>
          </a:p>
          <a:p>
            <a:r>
              <a:rPr lang="en-CA" dirty="0"/>
              <a:t>You can also use sensitivity analysis to understand what purposeful changes to a parameter through things like management interventions will have on the outcomes. In PVA, the main outcome of interest is the value of lambda, since it determines whether populations grow or shrink over time</a:t>
            </a:r>
          </a:p>
          <a:p>
            <a:endParaRPr lang="en-CA" dirty="0"/>
          </a:p>
          <a:p>
            <a:r>
              <a:rPr lang="en-CA" dirty="0"/>
              <a:t>where in the life cycle you make the change happens makes a big difference:</a:t>
            </a:r>
          </a:p>
          <a:p>
            <a:endParaRPr lang="en-CA" dirty="0"/>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60</a:t>
            </a:fld>
            <a:endParaRPr lang="en-US"/>
          </a:p>
        </p:txBody>
      </p:sp>
    </p:spTree>
    <p:extLst>
      <p:ext uri="{BB962C8B-B14F-4D97-AF65-F5344CB8AC3E}">
        <p14:creationId xmlns:p14="http://schemas.microsoft.com/office/powerpoint/2010/main" val="2286816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fecundity or increasing survival to 1</a:t>
            </a:r>
          </a:p>
        </p:txBody>
      </p:sp>
      <p:sp>
        <p:nvSpPr>
          <p:cNvPr id="4" name="Slide Number Placeholder 3"/>
          <p:cNvSpPr>
            <a:spLocks noGrp="1"/>
          </p:cNvSpPr>
          <p:nvPr>
            <p:ph type="sldNum" sz="quarter" idx="5"/>
          </p:nvPr>
        </p:nvSpPr>
        <p:spPr/>
        <p:txBody>
          <a:bodyPr/>
          <a:lstStyle/>
          <a:p>
            <a:fld id="{3B4863EC-1E8E-8C49-9697-7BF6CBC86FBD}" type="slidenum">
              <a:rPr lang="en-US" smtClean="0"/>
              <a:t>61</a:t>
            </a:fld>
            <a:endParaRPr lang="en-US"/>
          </a:p>
        </p:txBody>
      </p:sp>
    </p:spTree>
    <p:extLst>
      <p:ext uri="{BB962C8B-B14F-4D97-AF65-F5344CB8AC3E}">
        <p14:creationId xmlns:p14="http://schemas.microsoft.com/office/powerpoint/2010/main" val="2609720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a much more expensive study system </a:t>
            </a:r>
          </a:p>
          <a:p>
            <a:r>
              <a:rPr lang="en-US" dirty="0"/>
              <a:t>Much smaller sample size or need to use a lot of other estimates</a:t>
            </a:r>
          </a:p>
          <a:p>
            <a:r>
              <a:rPr lang="en-US" dirty="0"/>
              <a:t>Others?</a:t>
            </a: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62</a:t>
            </a:fld>
            <a:endParaRPr lang="en-US"/>
          </a:p>
        </p:txBody>
      </p:sp>
    </p:spTree>
    <p:extLst>
      <p:ext uri="{BB962C8B-B14F-4D97-AF65-F5344CB8AC3E}">
        <p14:creationId xmlns:p14="http://schemas.microsoft.com/office/powerpoint/2010/main" val="481114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Think about how weather forecasts get less and less accurate the further you go in the future. It’s important to make continuous updates to models. When data are limited (and they always are), you must decrease the time horizon and acknowledge uncertainty in decision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species interactions another dimension not captured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Can be very helpful at evaluating the relative usefulness of policies</a:t>
            </a: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64</a:t>
            </a:fld>
            <a:endParaRPr lang="en-US"/>
          </a:p>
        </p:txBody>
      </p:sp>
    </p:spTree>
    <p:extLst>
      <p:ext uri="{BB962C8B-B14F-4D97-AF65-F5344CB8AC3E}">
        <p14:creationId xmlns:p14="http://schemas.microsoft.com/office/powerpoint/2010/main" val="1735975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Importance of finding new terminology when researching a topic!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links to genetics - but caveats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Continuous traits, density-dependent, stochastic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Incorporating measurement error and the detection process</a:t>
            </a: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65</a:t>
            </a:fld>
            <a:endParaRPr lang="en-US"/>
          </a:p>
        </p:txBody>
      </p:sp>
    </p:spTree>
    <p:extLst>
      <p:ext uri="{BB962C8B-B14F-4D97-AF65-F5344CB8AC3E}">
        <p14:creationId xmlns:p14="http://schemas.microsoft.com/office/powerpoint/2010/main" val="678119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Heiltsuk central coast of BC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Quantitative data can be given more credibility even if gathered improperly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the effort needed to collect better PVA data could be used much more effectively for management, even given uncertainty!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ENSC course is open to bio students</a:t>
            </a:r>
          </a:p>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66</a:t>
            </a:fld>
            <a:endParaRPr lang="en-US"/>
          </a:p>
        </p:txBody>
      </p:sp>
    </p:spTree>
    <p:extLst>
      <p:ext uri="{BB962C8B-B14F-4D97-AF65-F5344CB8AC3E}">
        <p14:creationId xmlns:p14="http://schemas.microsoft.com/office/powerpoint/2010/main" val="2533813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anything I’ve covered so far?</a:t>
            </a:r>
          </a:p>
        </p:txBody>
      </p:sp>
      <p:sp>
        <p:nvSpPr>
          <p:cNvPr id="4" name="Slide Number Placeholder 3"/>
          <p:cNvSpPr>
            <a:spLocks noGrp="1"/>
          </p:cNvSpPr>
          <p:nvPr>
            <p:ph type="sldNum" sz="quarter" idx="5"/>
          </p:nvPr>
        </p:nvSpPr>
        <p:spPr/>
        <p:txBody>
          <a:bodyPr/>
          <a:lstStyle/>
          <a:p>
            <a:fld id="{3B4863EC-1E8E-8C49-9697-7BF6CBC86FBD}" type="slidenum">
              <a:rPr lang="en-US" smtClean="0"/>
              <a:t>67</a:t>
            </a:fld>
            <a:endParaRPr lang="en-US"/>
          </a:p>
        </p:txBody>
      </p:sp>
    </p:spTree>
    <p:extLst>
      <p:ext uri="{BB962C8B-B14F-4D97-AF65-F5344CB8AC3E}">
        <p14:creationId xmlns:p14="http://schemas.microsoft.com/office/powerpoint/2010/main" val="1535920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68</a:t>
            </a:fld>
            <a:endParaRPr lang="en-US"/>
          </a:p>
        </p:txBody>
      </p:sp>
    </p:spTree>
    <p:extLst>
      <p:ext uri="{BB962C8B-B14F-4D97-AF65-F5344CB8AC3E}">
        <p14:creationId xmlns:p14="http://schemas.microsoft.com/office/powerpoint/2010/main" val="31682500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Post-assessment </a:t>
            </a:r>
          </a:p>
          <a:p>
            <a:r>
              <a:rPr lang="en-CA" sz="1200" kern="1200" dirty="0">
                <a:solidFill>
                  <a:schemeClr val="tx1"/>
                </a:solidFill>
                <a:effectLst/>
                <a:latin typeface="+mn-lt"/>
                <a:ea typeface="+mn-ea"/>
                <a:cs typeface="+mn-cs"/>
              </a:rPr>
              <a:t>How will I ensure that my learners walk away with the key points?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For simplicity, assume the size of the sites is all identical</a:t>
            </a:r>
          </a:p>
          <a:p>
            <a:endParaRPr lang="en-US" dirty="0"/>
          </a:p>
          <a:p>
            <a:endParaRPr lang="en-US" dirty="0"/>
          </a:p>
          <a:p>
            <a:r>
              <a:rPr lang="en-US" dirty="0"/>
              <a:t>Add graph of estimated trajectories with marine reserve</a:t>
            </a:r>
          </a:p>
          <a:p>
            <a:r>
              <a:rPr lang="en-US" dirty="0"/>
              <a:t>Major fishing village</a:t>
            </a:r>
          </a:p>
          <a:p>
            <a:r>
              <a:rPr lang="en-US" dirty="0"/>
              <a:t>Site of intense coral bleaching</a:t>
            </a:r>
          </a:p>
          <a:p>
            <a:r>
              <a:rPr lang="en-US" dirty="0"/>
              <a:t>Largest concentration of resorts</a:t>
            </a:r>
          </a:p>
        </p:txBody>
      </p:sp>
      <p:sp>
        <p:nvSpPr>
          <p:cNvPr id="4" name="Slide Number Placeholder 3"/>
          <p:cNvSpPr>
            <a:spLocks noGrp="1"/>
          </p:cNvSpPr>
          <p:nvPr>
            <p:ph type="sldNum" sz="quarter" idx="5"/>
          </p:nvPr>
        </p:nvSpPr>
        <p:spPr/>
        <p:txBody>
          <a:bodyPr/>
          <a:lstStyle/>
          <a:p>
            <a:fld id="{3B4863EC-1E8E-8C49-9697-7BF6CBC86FBD}" type="slidenum">
              <a:rPr lang="en-US" smtClean="0"/>
              <a:t>69</a:t>
            </a:fld>
            <a:endParaRPr lang="en-US"/>
          </a:p>
        </p:txBody>
      </p:sp>
    </p:spTree>
    <p:extLst>
      <p:ext uri="{BB962C8B-B14F-4D97-AF65-F5344CB8AC3E}">
        <p14:creationId xmlns:p14="http://schemas.microsoft.com/office/powerpoint/2010/main" val="16109460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 workshop next week on PVA in Excel</a:t>
            </a:r>
          </a:p>
          <a:p>
            <a:endParaRPr lang="en-US" dirty="0"/>
          </a:p>
          <a:p>
            <a:r>
              <a:rPr lang="en-US" dirty="0"/>
              <a:t>Assignment materials on </a:t>
            </a:r>
            <a:r>
              <a:rPr lang="en-US" dirty="0" err="1"/>
              <a:t>brightspace</a:t>
            </a:r>
            <a:endParaRPr lang="en-US" dirty="0"/>
          </a:p>
          <a:p>
            <a:endParaRPr lang="en-US" dirty="0"/>
          </a:p>
          <a:p>
            <a:r>
              <a:rPr lang="en-US" dirty="0"/>
              <a:t>Soft Deadline June 15</a:t>
            </a:r>
            <a:r>
              <a:rPr lang="en-US" baseline="30000" dirty="0"/>
              <a:t>th</a:t>
            </a:r>
            <a:r>
              <a:rPr lang="en-US" dirty="0"/>
              <a:t> </a:t>
            </a:r>
          </a:p>
        </p:txBody>
      </p:sp>
      <p:sp>
        <p:nvSpPr>
          <p:cNvPr id="4" name="Slide Number Placeholder 3"/>
          <p:cNvSpPr>
            <a:spLocks noGrp="1"/>
          </p:cNvSpPr>
          <p:nvPr>
            <p:ph type="sldNum" sz="quarter" idx="5"/>
          </p:nvPr>
        </p:nvSpPr>
        <p:spPr/>
        <p:txBody>
          <a:bodyPr/>
          <a:lstStyle/>
          <a:p>
            <a:fld id="{3B4863EC-1E8E-8C49-9697-7BF6CBC86FBD}" type="slidenum">
              <a:rPr lang="en-US" smtClean="0"/>
              <a:t>71</a:t>
            </a:fld>
            <a:endParaRPr lang="en-US"/>
          </a:p>
        </p:txBody>
      </p:sp>
    </p:spTree>
    <p:extLst>
      <p:ext uri="{BB962C8B-B14F-4D97-AF65-F5344CB8AC3E}">
        <p14:creationId xmlns:p14="http://schemas.microsoft.com/office/powerpoint/2010/main" val="315219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7</a:t>
            </a:fld>
            <a:endParaRPr lang="en-US"/>
          </a:p>
        </p:txBody>
      </p:sp>
    </p:spTree>
    <p:extLst>
      <p:ext uri="{BB962C8B-B14F-4D97-AF65-F5344CB8AC3E}">
        <p14:creationId xmlns:p14="http://schemas.microsoft.com/office/powerpoint/2010/main" val="19869282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72</a:t>
            </a:fld>
            <a:endParaRPr lang="en-US"/>
          </a:p>
        </p:txBody>
      </p:sp>
    </p:spTree>
    <p:extLst>
      <p:ext uri="{BB962C8B-B14F-4D97-AF65-F5344CB8AC3E}">
        <p14:creationId xmlns:p14="http://schemas.microsoft.com/office/powerpoint/2010/main" val="14270449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73</a:t>
            </a:fld>
            <a:endParaRPr lang="en-US"/>
          </a:p>
        </p:txBody>
      </p:sp>
    </p:spTree>
    <p:extLst>
      <p:ext uri="{BB962C8B-B14F-4D97-AF65-F5344CB8AC3E}">
        <p14:creationId xmlns:p14="http://schemas.microsoft.com/office/powerpoint/2010/main" val="8059822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Age structured ‘virtual population model’ – a type of early PVA, helped show that the preferential harvest of older fish was going to lead to declines not visible from the catch data</a:t>
            </a:r>
            <a:endParaRPr lang="en-US" dirty="0"/>
          </a:p>
        </p:txBody>
      </p:sp>
      <p:sp>
        <p:nvSpPr>
          <p:cNvPr id="4" name="Slide Number Placeholder 3"/>
          <p:cNvSpPr>
            <a:spLocks noGrp="1"/>
          </p:cNvSpPr>
          <p:nvPr>
            <p:ph type="sldNum" sz="quarter" idx="5"/>
          </p:nvPr>
        </p:nvSpPr>
        <p:spPr/>
        <p:txBody>
          <a:bodyPr/>
          <a:lstStyle/>
          <a:p>
            <a:fld id="{3B4863EC-1E8E-8C49-9697-7BF6CBC86FBD}" type="slidenum">
              <a:rPr lang="en-US" smtClean="0"/>
              <a:t>74</a:t>
            </a:fld>
            <a:endParaRPr lang="en-US"/>
          </a:p>
        </p:txBody>
      </p:sp>
    </p:spTree>
    <p:extLst>
      <p:ext uri="{BB962C8B-B14F-4D97-AF65-F5344CB8AC3E}">
        <p14:creationId xmlns:p14="http://schemas.microsoft.com/office/powerpoint/2010/main" val="6682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process remind anyone of any other conservation framework?</a:t>
            </a:r>
          </a:p>
          <a:p>
            <a:r>
              <a:rPr lang="en-US" dirty="0"/>
              <a:t>Very similar to adaptive management and structured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All methods require clear definition of time horizon and acceptable level of extinction risk. </a:t>
            </a:r>
            <a:r>
              <a:rPr lang="en-US" dirty="0"/>
              <a:t>Obviously subjective – importance of working with decision makers</a:t>
            </a:r>
          </a:p>
          <a:p>
            <a:endParaRPr lang="en-US" dirty="0"/>
          </a:p>
          <a:p>
            <a:endParaRPr lang="en-US" dirty="0"/>
          </a:p>
          <a:p>
            <a:r>
              <a:rPr lang="en-US" dirty="0"/>
              <a:t>example of sea turtles – might want to ensure population is stable for the next 50 years with a minimum population size of 500 individuals. Decide on a population model that makes sense for your population, and collect information on sea turtle growth rates. Use this model to determine which intervention strategies, like adding new protected areas, could move the population from a shrinking to a stable phase. Implement the best strategy and continue to collect data to ensure the population behaves as you’d expect.</a:t>
            </a:r>
          </a:p>
        </p:txBody>
      </p:sp>
      <p:sp>
        <p:nvSpPr>
          <p:cNvPr id="4" name="Slide Number Placeholder 3"/>
          <p:cNvSpPr>
            <a:spLocks noGrp="1"/>
          </p:cNvSpPr>
          <p:nvPr>
            <p:ph type="sldNum" sz="quarter" idx="5"/>
          </p:nvPr>
        </p:nvSpPr>
        <p:spPr/>
        <p:txBody>
          <a:bodyPr/>
          <a:lstStyle/>
          <a:p>
            <a:fld id="{3B4863EC-1E8E-8C49-9697-7BF6CBC86FBD}" type="slidenum">
              <a:rPr lang="en-US" smtClean="0"/>
              <a:t>8</a:t>
            </a:fld>
            <a:endParaRPr lang="en-US"/>
          </a:p>
        </p:txBody>
      </p:sp>
    </p:spTree>
    <p:extLst>
      <p:ext uri="{BB962C8B-B14F-4D97-AF65-F5344CB8AC3E}">
        <p14:creationId xmlns:p14="http://schemas.microsoft.com/office/powerpoint/2010/main" val="4098240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FFFFFF"/>
                </a:solidFill>
                <a:effectLst/>
                <a:latin typeface="Helvetica" pitchFamily="2" charset="0"/>
              </a:rPr>
              <a:t>Northwestern US into BC, but now estimate &lt;6 individuals in BC	</a:t>
            </a:r>
          </a:p>
          <a:p>
            <a:r>
              <a:rPr lang="en-CA" dirty="0">
                <a:solidFill>
                  <a:srgbClr val="FFFFFF"/>
                </a:solidFill>
                <a:effectLst/>
                <a:latin typeface="Helvetica" pitchFamily="2" charset="0"/>
              </a:rPr>
              <a:t>3000-5000 in the wild; declining by 3.7% per year.</a:t>
            </a:r>
          </a:p>
          <a:p>
            <a:endParaRPr lang="en-CA" dirty="0">
              <a:solidFill>
                <a:srgbClr val="FFFFFF"/>
              </a:solidFill>
              <a:effectLst/>
              <a:latin typeface="Helvetica" pitchFamily="2" charset="0"/>
            </a:endParaRPr>
          </a:p>
          <a:p>
            <a:r>
              <a:rPr lang="en-CA" dirty="0">
                <a:solidFill>
                  <a:srgbClr val="FFFFFF"/>
                </a:solidFill>
                <a:effectLst/>
                <a:latin typeface="Helvetica" pitchFamily="2" charset="0"/>
              </a:rPr>
              <a:t>Important species for protecting old growth forests in general</a:t>
            </a:r>
          </a:p>
          <a:p>
            <a:endParaRPr lang="en-US" dirty="0"/>
          </a:p>
          <a:p>
            <a:r>
              <a:rPr lang="en-US" dirty="0"/>
              <a:t>Any questions on the goals of PVA at this point before we get into specific types?</a:t>
            </a:r>
          </a:p>
        </p:txBody>
      </p:sp>
      <p:sp>
        <p:nvSpPr>
          <p:cNvPr id="4" name="Slide Number Placeholder 3"/>
          <p:cNvSpPr>
            <a:spLocks noGrp="1"/>
          </p:cNvSpPr>
          <p:nvPr>
            <p:ph type="sldNum" sz="quarter" idx="5"/>
          </p:nvPr>
        </p:nvSpPr>
        <p:spPr/>
        <p:txBody>
          <a:bodyPr/>
          <a:lstStyle/>
          <a:p>
            <a:fld id="{3B4863EC-1E8E-8C49-9697-7BF6CBC86FBD}" type="slidenum">
              <a:rPr lang="en-US" smtClean="0"/>
              <a:t>9</a:t>
            </a:fld>
            <a:endParaRPr lang="en-US"/>
          </a:p>
        </p:txBody>
      </p:sp>
    </p:spTree>
    <p:extLst>
      <p:ext uri="{BB962C8B-B14F-4D97-AF65-F5344CB8AC3E}">
        <p14:creationId xmlns:p14="http://schemas.microsoft.com/office/powerpoint/2010/main" val="386731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000802F0-4E66-B24B-9642-E5A88D25FA4D}" type="datetime1">
              <a:rPr lang="en-CA" smtClean="0"/>
              <a:t>2022-05-24</a:t>
            </a:fld>
            <a:endParaRPr lang="en-US"/>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834790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052B34-7318-3144-86C3-439307965E92}" type="datetime1">
              <a:rPr lang="en-CA" smtClean="0"/>
              <a:t>2022-05-24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46885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42CE4D-9389-6741-BCA8-13F5C73D10D2}" type="datetime1">
              <a:rPr lang="en-CA" smtClean="0"/>
              <a:t>2022-05-24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607149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000B5E-9ACA-A240-B828-99155EC75C3F}" type="datetime1">
              <a:rPr lang="en-CA" smtClean="0"/>
              <a:t>2022-05-24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70834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4862A-086C-6D4C-A16C-910F7E173300}" type="datetime1">
              <a:rPr lang="en-CA" smtClean="0"/>
              <a:t>2022-05-24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20221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729BE9-12CB-024B-8300-712F4E1E0601}" type="datetime1">
              <a:rPr lang="en-CA" smtClean="0"/>
              <a:t>2022-05-24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522867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083BE-6B88-C240-9051-6A1F08FEF2D2}" type="datetime1">
              <a:rPr lang="en-CA" smtClean="0"/>
              <a:t>2022-05-24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48304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107A3D-6676-E84D-AAD0-77FE8520DDB5}" type="datetime1">
              <a:rPr lang="en-CA" smtClean="0"/>
              <a:t>2022-05-24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506053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0D8D9E-0FAD-444C-B22D-92E6A14BD391}" type="datetime1">
              <a:rPr lang="en-CA" smtClean="0"/>
              <a:t>2022-05-24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26291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E1841F-6A21-1F4E-8438-075E4997A4AD}" type="datetime1">
              <a:rPr lang="en-CA" smtClean="0"/>
              <a:t>2022-05-24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306127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4DEA84-AABD-4848-95A4-82FFAEE8D866}" type="datetime1">
              <a:rPr lang="en-CA" smtClean="0"/>
              <a:t>2022-05-24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533622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15E3C9-3FC3-8C47-8E42-507FEFAF328A}" type="datetime1">
              <a:rPr lang="en-CA" smtClean="0"/>
              <a:t>2022-05-24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91558434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6.jpeg"/><Relationship Id="rId7" Type="http://schemas.openxmlformats.org/officeDocument/2006/relationships/image" Target="../media/image15.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16.jpeg"/><Relationship Id="rId7" Type="http://schemas.openxmlformats.org/officeDocument/2006/relationships/image" Target="../media/image15.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16.jpe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montana.edu/screel/teaching/bioe-440r-521/leslie.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6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0.jpe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svg"/><Relationship Id="rId4" Type="http://schemas.openxmlformats.org/officeDocument/2006/relationships/image" Target="../media/image41.pn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mailto:Emma.Hudgins@Carleton.ca"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oup of rocks on a beach&#10;&#10;Description automatically generated with medium confidence">
            <a:extLst>
              <a:ext uri="{FF2B5EF4-FFF2-40B4-BE49-F238E27FC236}">
                <a16:creationId xmlns:a16="http://schemas.microsoft.com/office/drawing/2014/main" id="{5AFD7652-8598-E748-800C-9B004F94B0C1}"/>
              </a:ext>
            </a:extLst>
          </p:cNvPr>
          <p:cNvPicPr>
            <a:picLocks noChangeAspect="1"/>
          </p:cNvPicPr>
          <p:nvPr/>
        </p:nvPicPr>
        <p:blipFill rotWithShape="1">
          <a:blip r:embed="rId3"/>
          <a:srcRect l="5884" r="-1" b="-1"/>
          <a:stretch/>
        </p:blipFill>
        <p:spPr>
          <a:xfrm>
            <a:off x="1" y="10"/>
            <a:ext cx="9669642" cy="6857990"/>
          </a:xfrm>
          <a:prstGeom prst="rect">
            <a:avLst/>
          </a:prstGeom>
        </p:spPr>
      </p:pic>
      <p:sp>
        <p:nvSpPr>
          <p:cNvPr id="33" name="Rectangle 3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DE9672-FFD9-6640-A0D1-0CC14ECE3F72}"/>
              </a:ext>
            </a:extLst>
          </p:cNvPr>
          <p:cNvSpPr>
            <a:spLocks noGrp="1"/>
          </p:cNvSpPr>
          <p:nvPr>
            <p:ph type="ctrTitle"/>
          </p:nvPr>
        </p:nvSpPr>
        <p:spPr>
          <a:xfrm>
            <a:off x="7948284" y="236138"/>
            <a:ext cx="3445765" cy="3692028"/>
          </a:xfrm>
          <a:noFill/>
        </p:spPr>
        <p:txBody>
          <a:bodyPr vert="horz" lIns="91440" tIns="45720" rIns="91440" bIns="45720" rtlCol="0">
            <a:normAutofit/>
          </a:bodyPr>
          <a:lstStyle/>
          <a:p>
            <a:pPr algn="l"/>
            <a:r>
              <a:rPr lang="en-US" sz="5200" dirty="0"/>
              <a:t>Population Viability Analysis</a:t>
            </a:r>
          </a:p>
        </p:txBody>
      </p:sp>
      <p:sp>
        <p:nvSpPr>
          <p:cNvPr id="3" name="Subtitle 2">
            <a:extLst>
              <a:ext uri="{FF2B5EF4-FFF2-40B4-BE49-F238E27FC236}">
                <a16:creationId xmlns:a16="http://schemas.microsoft.com/office/drawing/2014/main" id="{366CFD88-FCA2-8145-B563-6C0993CE516E}"/>
              </a:ext>
            </a:extLst>
          </p:cNvPr>
          <p:cNvSpPr>
            <a:spLocks noGrp="1"/>
          </p:cNvSpPr>
          <p:nvPr>
            <p:ph type="subTitle" idx="1"/>
          </p:nvPr>
        </p:nvSpPr>
        <p:spPr>
          <a:xfrm>
            <a:off x="7948283" y="4407908"/>
            <a:ext cx="3445766" cy="1970349"/>
          </a:xfrm>
          <a:noFill/>
        </p:spPr>
        <p:txBody>
          <a:bodyPr vert="horz" lIns="91440" tIns="45720" rIns="91440" bIns="45720" rtlCol="0">
            <a:normAutofit fontScale="92500" lnSpcReduction="10000"/>
          </a:bodyPr>
          <a:lstStyle/>
          <a:p>
            <a:pPr algn="l"/>
            <a:r>
              <a:rPr lang="en-US" b="1" dirty="0"/>
              <a:t>BIOL 3602 Fall 2022</a:t>
            </a:r>
          </a:p>
          <a:p>
            <a:pPr algn="l"/>
            <a:endParaRPr lang="en-US" dirty="0"/>
          </a:p>
          <a:p>
            <a:pPr algn="l"/>
            <a:r>
              <a:rPr lang="en-US" dirty="0"/>
              <a:t>Emma Hudgins</a:t>
            </a:r>
          </a:p>
          <a:p>
            <a:pPr algn="l"/>
            <a:r>
              <a:rPr lang="en-US" dirty="0"/>
              <a:t>Nesbitt 338</a:t>
            </a:r>
          </a:p>
          <a:p>
            <a:pPr algn="l"/>
            <a:r>
              <a:rPr lang="en-US" dirty="0" err="1"/>
              <a:t>Emma.Hudgins@carleton.ca</a:t>
            </a:r>
            <a:endParaRPr lang="en-US" dirty="0"/>
          </a:p>
        </p:txBody>
      </p:sp>
      <p:sp>
        <p:nvSpPr>
          <p:cNvPr id="4" name="Slide Number Placeholder 3">
            <a:extLst>
              <a:ext uri="{FF2B5EF4-FFF2-40B4-BE49-F238E27FC236}">
                <a16:creationId xmlns:a16="http://schemas.microsoft.com/office/drawing/2014/main" id="{433DBDD9-066C-8A42-A286-4FCA557EB199}"/>
              </a:ext>
            </a:extLst>
          </p:cNvPr>
          <p:cNvSpPr>
            <a:spLocks noGrp="1"/>
          </p:cNvSpPr>
          <p:nvPr>
            <p:ph type="sldNum" sz="quarter" idx="12"/>
          </p:nvPr>
        </p:nvSpPr>
        <p:spPr/>
        <p:txBody>
          <a:bodyPr/>
          <a:lstStyle/>
          <a:p>
            <a:fld id="{14DFC975-2FD7-44A5-9E78-ECBA46156075}" type="slidenum">
              <a:rPr lang="en-US" smtClean="0"/>
              <a:t>1</a:t>
            </a:fld>
            <a:endParaRPr lang="en-US"/>
          </a:p>
        </p:txBody>
      </p:sp>
      <p:sp>
        <p:nvSpPr>
          <p:cNvPr id="5" name="TextBox 4">
            <a:extLst>
              <a:ext uri="{FF2B5EF4-FFF2-40B4-BE49-F238E27FC236}">
                <a16:creationId xmlns:a16="http://schemas.microsoft.com/office/drawing/2014/main" id="{A7E8FCA1-E920-3448-8966-386AE23EB4AD}"/>
              </a:ext>
            </a:extLst>
          </p:cNvPr>
          <p:cNvSpPr txBox="1"/>
          <p:nvPr/>
        </p:nvSpPr>
        <p:spPr>
          <a:xfrm>
            <a:off x="14363700" y="5943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990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10268-5CDD-254E-B64D-A047B02C66FD}"/>
              </a:ext>
            </a:extLst>
          </p:cNvPr>
          <p:cNvSpPr>
            <a:spLocks noGrp="1"/>
          </p:cNvSpPr>
          <p:nvPr>
            <p:ph type="title"/>
          </p:nvPr>
        </p:nvSpPr>
        <p:spPr>
          <a:xfrm>
            <a:off x="686834" y="1153572"/>
            <a:ext cx="3200400" cy="4461163"/>
          </a:xfrm>
        </p:spPr>
        <p:txBody>
          <a:bodyPr>
            <a:normAutofit/>
          </a:bodyPr>
          <a:lstStyle/>
          <a:p>
            <a:r>
              <a:rPr lang="en-US" dirty="0"/>
              <a:t>Basic types of PVA</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B169A1F-FB7E-F945-9335-A8E5F7A021EE}"/>
              </a:ext>
            </a:extLst>
          </p:cNvPr>
          <p:cNvSpPr>
            <a:spLocks noGrp="1"/>
          </p:cNvSpPr>
          <p:nvPr>
            <p:ph idx="1"/>
          </p:nvPr>
        </p:nvSpPr>
        <p:spPr>
          <a:xfrm>
            <a:off x="4447308" y="591344"/>
            <a:ext cx="6906491" cy="5585619"/>
          </a:xfrm>
        </p:spPr>
        <p:txBody>
          <a:bodyPr anchor="ctr">
            <a:normAutofit/>
          </a:bodyPr>
          <a:lstStyle/>
          <a:p>
            <a:pPr marL="0" indent="0">
              <a:buNone/>
            </a:pPr>
            <a:r>
              <a:rPr lang="en-CA" sz="3600" dirty="0"/>
              <a:t>a. Count-based PVA</a:t>
            </a:r>
          </a:p>
          <a:p>
            <a:pPr lvl="1"/>
            <a:r>
              <a:rPr lang="en-CA" sz="3200" dirty="0"/>
              <a:t> All individuals are identical</a:t>
            </a:r>
          </a:p>
          <a:p>
            <a:pPr marL="0" indent="0">
              <a:buNone/>
            </a:pPr>
            <a:r>
              <a:rPr lang="en-CA" sz="3600" dirty="0"/>
              <a:t>b. Demographic PVA</a:t>
            </a:r>
          </a:p>
          <a:p>
            <a:pPr lvl="1"/>
            <a:r>
              <a:rPr lang="en-CA" sz="3200" dirty="0"/>
              <a:t> More information on population structure</a:t>
            </a:r>
          </a:p>
        </p:txBody>
      </p:sp>
      <p:sp>
        <p:nvSpPr>
          <p:cNvPr id="4" name="Slide Number Placeholder 3">
            <a:extLst>
              <a:ext uri="{FF2B5EF4-FFF2-40B4-BE49-F238E27FC236}">
                <a16:creationId xmlns:a16="http://schemas.microsoft.com/office/drawing/2014/main" id="{5BA59F10-4449-474A-91CA-C87F5527A711}"/>
              </a:ext>
            </a:extLst>
          </p:cNvPr>
          <p:cNvSpPr>
            <a:spLocks noGrp="1"/>
          </p:cNvSpPr>
          <p:nvPr>
            <p:ph type="sldNum" sz="quarter" idx="12"/>
          </p:nvPr>
        </p:nvSpPr>
        <p:spPr/>
        <p:txBody>
          <a:bodyPr/>
          <a:lstStyle/>
          <a:p>
            <a:fld id="{14DFC975-2FD7-44A5-9E78-ECBA46156075}" type="slidenum">
              <a:rPr lang="en-US" smtClean="0"/>
              <a:t>10</a:t>
            </a:fld>
            <a:endParaRPr lang="en-US"/>
          </a:p>
        </p:txBody>
      </p:sp>
    </p:spTree>
    <p:extLst>
      <p:ext uri="{BB962C8B-B14F-4D97-AF65-F5344CB8AC3E}">
        <p14:creationId xmlns:p14="http://schemas.microsoft.com/office/powerpoint/2010/main" val="894169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EA7928-5AEC-6744-8A0F-33B4D4F5F18B}"/>
              </a:ext>
            </a:extLst>
          </p:cNvPr>
          <p:cNvSpPr>
            <a:spLocks noGrp="1"/>
          </p:cNvSpPr>
          <p:nvPr>
            <p:ph type="ctrTitle"/>
          </p:nvPr>
        </p:nvSpPr>
        <p:spPr>
          <a:xfrm>
            <a:off x="4038600" y="1939159"/>
            <a:ext cx="7644627" cy="2751086"/>
          </a:xfrm>
        </p:spPr>
        <p:txBody>
          <a:bodyPr>
            <a:normAutofit/>
          </a:bodyPr>
          <a:lstStyle/>
          <a:p>
            <a:pPr algn="r"/>
            <a:r>
              <a:rPr lang="en-US" dirty="0"/>
              <a:t>2. Count-based PVA</a:t>
            </a:r>
            <a:br>
              <a:rPr lang="en-US" dirty="0"/>
            </a:br>
            <a:r>
              <a:rPr lang="en-US" sz="3200" dirty="0"/>
              <a:t>modelling whole-population growth rate </a:t>
            </a:r>
            <a:endParaRPr lang="en-US" dirty="0"/>
          </a:p>
        </p:txBody>
      </p:sp>
      <p:sp>
        <p:nvSpPr>
          <p:cNvPr id="3" name="Slide Number Placeholder 2">
            <a:extLst>
              <a:ext uri="{FF2B5EF4-FFF2-40B4-BE49-F238E27FC236}">
                <a16:creationId xmlns:a16="http://schemas.microsoft.com/office/drawing/2014/main" id="{A9F677DA-513C-9E4D-8BE3-153EE81D458B}"/>
              </a:ext>
            </a:extLst>
          </p:cNvPr>
          <p:cNvSpPr>
            <a:spLocks noGrp="1"/>
          </p:cNvSpPr>
          <p:nvPr>
            <p:ph type="sldNum" sz="quarter" idx="12"/>
          </p:nvPr>
        </p:nvSpPr>
        <p:spPr/>
        <p:txBody>
          <a:bodyPr/>
          <a:lstStyle/>
          <a:p>
            <a:fld id="{14DFC975-2FD7-44A5-9E78-ECBA46156075}" type="slidenum">
              <a:rPr lang="en-US" smtClean="0"/>
              <a:t>11</a:t>
            </a:fld>
            <a:endParaRPr lang="en-US"/>
          </a:p>
        </p:txBody>
      </p:sp>
    </p:spTree>
    <p:extLst>
      <p:ext uri="{BB962C8B-B14F-4D97-AF65-F5344CB8AC3E}">
        <p14:creationId xmlns:p14="http://schemas.microsoft.com/office/powerpoint/2010/main" val="2693538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7ACD-7CBB-DB49-90DA-33D18E1EA5DB}"/>
              </a:ext>
            </a:extLst>
          </p:cNvPr>
          <p:cNvSpPr>
            <a:spLocks noGrp="1"/>
          </p:cNvSpPr>
          <p:nvPr>
            <p:ph type="title"/>
          </p:nvPr>
        </p:nvSpPr>
        <p:spPr/>
        <p:txBody>
          <a:bodyPr/>
          <a:lstStyle/>
          <a:p>
            <a:r>
              <a:rPr lang="en-US" dirty="0"/>
              <a:t>Density-independent population growth</a:t>
            </a:r>
          </a:p>
        </p:txBody>
      </p:sp>
      <p:sp>
        <p:nvSpPr>
          <p:cNvPr id="3" name="Content Placeholder 2">
            <a:extLst>
              <a:ext uri="{FF2B5EF4-FFF2-40B4-BE49-F238E27FC236}">
                <a16:creationId xmlns:a16="http://schemas.microsoft.com/office/drawing/2014/main" id="{35C0323C-0D5C-BA4F-BC79-4C90835F6D92}"/>
              </a:ext>
            </a:extLst>
          </p:cNvPr>
          <p:cNvSpPr>
            <a:spLocks noGrp="1"/>
          </p:cNvSpPr>
          <p:nvPr>
            <p:ph idx="1"/>
          </p:nvPr>
        </p:nvSpPr>
        <p:spPr>
          <a:xfrm>
            <a:off x="427750" y="3277556"/>
            <a:ext cx="7344650" cy="3511931"/>
          </a:xfrm>
        </p:spPr>
        <p:txBody>
          <a:bodyPr>
            <a:normAutofit/>
          </a:bodyPr>
          <a:lstStyle/>
          <a:p>
            <a:pPr marL="0" indent="0">
              <a:buNone/>
            </a:pPr>
            <a:endParaRPr lang="en-CA" b="1" dirty="0"/>
          </a:p>
          <a:p>
            <a:pPr marL="0" indent="0">
              <a:buNone/>
            </a:pPr>
            <a:r>
              <a:rPr lang="en-CA" b="1" dirty="0"/>
              <a:t>Geometric growth</a:t>
            </a:r>
            <a:r>
              <a:rPr lang="en-CA" dirty="0"/>
              <a:t>: constant growth rate at each discrete timestep</a:t>
            </a:r>
          </a:p>
          <a:p>
            <a:r>
              <a:rPr lang="en-CA" dirty="0"/>
              <a:t>N</a:t>
            </a:r>
            <a:r>
              <a:rPr lang="en-CA" baseline="-25000" dirty="0"/>
              <a:t>t+1 </a:t>
            </a:r>
            <a:r>
              <a:rPr lang="en-CA" dirty="0"/>
              <a:t>= </a:t>
            </a:r>
            <a:r>
              <a:rPr lang="en-CA" dirty="0" err="1"/>
              <a:t>N</a:t>
            </a:r>
            <a:r>
              <a:rPr lang="en-CA" baseline="-25000" dirty="0" err="1"/>
              <a:t>t</a:t>
            </a:r>
            <a:r>
              <a:rPr lang="en-CA" dirty="0"/>
              <a:t>𝞴</a:t>
            </a:r>
          </a:p>
          <a:p>
            <a:r>
              <a:rPr lang="en-CA" dirty="0"/>
              <a:t>𝞴 = finite (asymptotic) rate of increase</a:t>
            </a:r>
          </a:p>
          <a:p>
            <a:endParaRPr lang="en-CA" dirty="0"/>
          </a:p>
        </p:txBody>
      </p:sp>
      <p:pic>
        <p:nvPicPr>
          <p:cNvPr id="4" name="Picture 3">
            <a:extLst>
              <a:ext uri="{FF2B5EF4-FFF2-40B4-BE49-F238E27FC236}">
                <a16:creationId xmlns:a16="http://schemas.microsoft.com/office/drawing/2014/main" id="{7AB9E02D-DE2C-1842-AE0A-5888DDBFCAD9}"/>
              </a:ext>
            </a:extLst>
          </p:cNvPr>
          <p:cNvPicPr>
            <a:picLocks noChangeAspect="1"/>
          </p:cNvPicPr>
          <p:nvPr/>
        </p:nvPicPr>
        <p:blipFill>
          <a:blip r:embed="rId3"/>
          <a:stretch>
            <a:fillRect/>
          </a:stretch>
        </p:blipFill>
        <p:spPr>
          <a:xfrm>
            <a:off x="7772400" y="2023127"/>
            <a:ext cx="4299491" cy="4284562"/>
          </a:xfrm>
          <a:prstGeom prst="rect">
            <a:avLst/>
          </a:prstGeom>
        </p:spPr>
      </p:pic>
      <p:sp>
        <p:nvSpPr>
          <p:cNvPr id="5" name="Slide Number Placeholder 4">
            <a:extLst>
              <a:ext uri="{FF2B5EF4-FFF2-40B4-BE49-F238E27FC236}">
                <a16:creationId xmlns:a16="http://schemas.microsoft.com/office/drawing/2014/main" id="{FC4BDA63-67DF-8642-A67C-F8947979F35F}"/>
              </a:ext>
            </a:extLst>
          </p:cNvPr>
          <p:cNvSpPr>
            <a:spLocks noGrp="1"/>
          </p:cNvSpPr>
          <p:nvPr>
            <p:ph type="sldNum" sz="quarter" idx="12"/>
          </p:nvPr>
        </p:nvSpPr>
        <p:spPr/>
        <p:txBody>
          <a:bodyPr/>
          <a:lstStyle/>
          <a:p>
            <a:fld id="{14DFC975-2FD7-44A5-9E78-ECBA46156075}" type="slidenum">
              <a:rPr lang="en-US" smtClean="0"/>
              <a:t>12</a:t>
            </a:fld>
            <a:endParaRPr lang="en-US"/>
          </a:p>
        </p:txBody>
      </p:sp>
      <p:pic>
        <p:nvPicPr>
          <p:cNvPr id="6" name="Picture 5" descr="A picture containing reptile, turtle, dark&#10;&#10;Description automatically generated">
            <a:extLst>
              <a:ext uri="{FF2B5EF4-FFF2-40B4-BE49-F238E27FC236}">
                <a16:creationId xmlns:a16="http://schemas.microsoft.com/office/drawing/2014/main" id="{E1A4B43B-6F42-CE45-8415-0F2FC3CDF4AA}"/>
              </a:ext>
            </a:extLst>
          </p:cNvPr>
          <p:cNvPicPr>
            <a:picLocks noChangeAspect="1"/>
          </p:cNvPicPr>
          <p:nvPr/>
        </p:nvPicPr>
        <p:blipFill>
          <a:blip r:embed="rId4"/>
          <a:stretch>
            <a:fillRect/>
          </a:stretch>
        </p:blipFill>
        <p:spPr>
          <a:xfrm>
            <a:off x="1945105" y="1856507"/>
            <a:ext cx="2705100" cy="1562100"/>
          </a:xfrm>
          <a:prstGeom prst="rect">
            <a:avLst/>
          </a:prstGeom>
        </p:spPr>
      </p:pic>
    </p:spTree>
    <p:extLst>
      <p:ext uri="{BB962C8B-B14F-4D97-AF65-F5344CB8AC3E}">
        <p14:creationId xmlns:p14="http://schemas.microsoft.com/office/powerpoint/2010/main" val="152625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D9DC-2E5A-2E4F-A35B-879D8AA58977}"/>
              </a:ext>
            </a:extLst>
          </p:cNvPr>
          <p:cNvSpPr>
            <a:spLocks noGrp="1"/>
          </p:cNvSpPr>
          <p:nvPr>
            <p:ph type="title"/>
          </p:nvPr>
        </p:nvSpPr>
        <p:spPr>
          <a:xfrm>
            <a:off x="710184" y="284599"/>
            <a:ext cx="10515600" cy="1325563"/>
          </a:xfrm>
        </p:spPr>
        <p:txBody>
          <a:bodyPr/>
          <a:lstStyle/>
          <a:p>
            <a:r>
              <a:rPr lang="en-US" dirty="0"/>
              <a:t>Typical Count-based PVA 	</a:t>
            </a:r>
          </a:p>
        </p:txBody>
      </p:sp>
      <p:sp>
        <p:nvSpPr>
          <p:cNvPr id="3" name="Content Placeholder 2">
            <a:extLst>
              <a:ext uri="{FF2B5EF4-FFF2-40B4-BE49-F238E27FC236}">
                <a16:creationId xmlns:a16="http://schemas.microsoft.com/office/drawing/2014/main" id="{28717C22-44D0-5A4C-979E-06A40A79AED5}"/>
              </a:ext>
            </a:extLst>
          </p:cNvPr>
          <p:cNvSpPr>
            <a:spLocks noGrp="1"/>
          </p:cNvSpPr>
          <p:nvPr>
            <p:ph idx="1"/>
          </p:nvPr>
        </p:nvSpPr>
        <p:spPr>
          <a:xfrm>
            <a:off x="838200" y="3664952"/>
            <a:ext cx="6116957" cy="2519356"/>
          </a:xfrm>
        </p:spPr>
        <p:txBody>
          <a:bodyPr>
            <a:normAutofit/>
          </a:bodyPr>
          <a:lstStyle/>
          <a:p>
            <a:pPr marL="0" indent="0">
              <a:buNone/>
            </a:pPr>
            <a:endParaRPr lang="en-US" dirty="0"/>
          </a:p>
          <a:p>
            <a:r>
              <a:rPr lang="el-GR" dirty="0"/>
              <a:t>λ</a:t>
            </a:r>
            <a:r>
              <a:rPr lang="en-US" dirty="0"/>
              <a:t> &gt;1 population grows,</a:t>
            </a:r>
          </a:p>
          <a:p>
            <a:r>
              <a:rPr lang="el-GR" dirty="0"/>
              <a:t>λ </a:t>
            </a:r>
            <a:r>
              <a:rPr lang="en-US" dirty="0"/>
              <a:t>&lt;1 population shrinks, </a:t>
            </a:r>
          </a:p>
          <a:p>
            <a:r>
              <a:rPr lang="el-GR" dirty="0"/>
              <a:t>λ </a:t>
            </a:r>
            <a:r>
              <a:rPr lang="en-US" dirty="0"/>
              <a:t>=1 population is stable</a:t>
            </a:r>
          </a:p>
        </p:txBody>
      </p:sp>
      <p:pic>
        <p:nvPicPr>
          <p:cNvPr id="4" name="Picture 3">
            <a:extLst>
              <a:ext uri="{FF2B5EF4-FFF2-40B4-BE49-F238E27FC236}">
                <a16:creationId xmlns:a16="http://schemas.microsoft.com/office/drawing/2014/main" id="{00551B4F-8E11-2C4A-A4CB-6FF3E62BE055}"/>
              </a:ext>
            </a:extLst>
          </p:cNvPr>
          <p:cNvPicPr>
            <a:picLocks noChangeAspect="1"/>
          </p:cNvPicPr>
          <p:nvPr/>
        </p:nvPicPr>
        <p:blipFill rotWithShape="1">
          <a:blip r:embed="rId3"/>
          <a:srcRect l="2478" t="3626" r="2251" b="3468"/>
          <a:stretch/>
        </p:blipFill>
        <p:spPr>
          <a:xfrm>
            <a:off x="7552268" y="1398512"/>
            <a:ext cx="3136328" cy="2621552"/>
          </a:xfrm>
          <a:prstGeom prst="rect">
            <a:avLst/>
          </a:prstGeom>
        </p:spPr>
      </p:pic>
      <p:pic>
        <p:nvPicPr>
          <p:cNvPr id="6" name="Picture 5">
            <a:extLst>
              <a:ext uri="{FF2B5EF4-FFF2-40B4-BE49-F238E27FC236}">
                <a16:creationId xmlns:a16="http://schemas.microsoft.com/office/drawing/2014/main" id="{2FEBA244-3D58-584C-A17A-4C184AA9A375}"/>
              </a:ext>
            </a:extLst>
          </p:cNvPr>
          <p:cNvPicPr>
            <a:picLocks noChangeAspect="1"/>
          </p:cNvPicPr>
          <p:nvPr/>
        </p:nvPicPr>
        <p:blipFill rotWithShape="1">
          <a:blip r:embed="rId4"/>
          <a:srcRect l="3341" t="2291" r="2232" b="4805"/>
          <a:stretch/>
        </p:blipFill>
        <p:spPr>
          <a:xfrm>
            <a:off x="7636934" y="4020064"/>
            <a:ext cx="3136328" cy="2621552"/>
          </a:xfrm>
          <a:prstGeom prst="rect">
            <a:avLst/>
          </a:prstGeom>
        </p:spPr>
      </p:pic>
      <p:sp>
        <p:nvSpPr>
          <p:cNvPr id="7" name="Slide Number Placeholder 6">
            <a:extLst>
              <a:ext uri="{FF2B5EF4-FFF2-40B4-BE49-F238E27FC236}">
                <a16:creationId xmlns:a16="http://schemas.microsoft.com/office/drawing/2014/main" id="{05508B30-5EC2-814C-87DF-9B239D1BB4D3}"/>
              </a:ext>
            </a:extLst>
          </p:cNvPr>
          <p:cNvSpPr>
            <a:spLocks noGrp="1"/>
          </p:cNvSpPr>
          <p:nvPr>
            <p:ph type="sldNum" sz="quarter" idx="12"/>
          </p:nvPr>
        </p:nvSpPr>
        <p:spPr/>
        <p:txBody>
          <a:bodyPr/>
          <a:lstStyle/>
          <a:p>
            <a:fld id="{14DFC975-2FD7-44A5-9E78-ECBA46156075}" type="slidenum">
              <a:rPr lang="en-US" smtClean="0"/>
              <a:t>13</a:t>
            </a:fld>
            <a:endParaRPr lang="en-US"/>
          </a:p>
        </p:txBody>
      </p:sp>
      <p:pic>
        <p:nvPicPr>
          <p:cNvPr id="8" name="Picture 7" descr="A picture containing reptile, turtle, dark&#10;&#10;Description automatically generated">
            <a:extLst>
              <a:ext uri="{FF2B5EF4-FFF2-40B4-BE49-F238E27FC236}">
                <a16:creationId xmlns:a16="http://schemas.microsoft.com/office/drawing/2014/main" id="{A02A53CE-9345-634E-919F-61541ACE1A01}"/>
              </a:ext>
            </a:extLst>
          </p:cNvPr>
          <p:cNvPicPr>
            <a:picLocks noChangeAspect="1"/>
          </p:cNvPicPr>
          <p:nvPr/>
        </p:nvPicPr>
        <p:blipFill>
          <a:blip r:embed="rId5"/>
          <a:stretch>
            <a:fillRect/>
          </a:stretch>
        </p:blipFill>
        <p:spPr>
          <a:xfrm>
            <a:off x="1945105" y="1856507"/>
            <a:ext cx="2705100" cy="1562100"/>
          </a:xfrm>
          <a:prstGeom prst="rect">
            <a:avLst/>
          </a:prstGeom>
        </p:spPr>
      </p:pic>
    </p:spTree>
    <p:extLst>
      <p:ext uri="{BB962C8B-B14F-4D97-AF65-F5344CB8AC3E}">
        <p14:creationId xmlns:p14="http://schemas.microsoft.com/office/powerpoint/2010/main" val="1799625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8F58-AAB2-0147-A718-C9814ADB8E0F}"/>
              </a:ext>
            </a:extLst>
          </p:cNvPr>
          <p:cNvSpPr>
            <a:spLocks noGrp="1"/>
          </p:cNvSpPr>
          <p:nvPr>
            <p:ph type="title"/>
          </p:nvPr>
        </p:nvSpPr>
        <p:spPr/>
        <p:txBody>
          <a:bodyPr/>
          <a:lstStyle/>
          <a:p>
            <a:r>
              <a:rPr lang="en-US" dirty="0"/>
              <a:t>How to acquire data for a count-based PVA?</a:t>
            </a:r>
          </a:p>
        </p:txBody>
      </p:sp>
      <p:sp>
        <p:nvSpPr>
          <p:cNvPr id="3" name="Content Placeholder 2">
            <a:extLst>
              <a:ext uri="{FF2B5EF4-FFF2-40B4-BE49-F238E27FC236}">
                <a16:creationId xmlns:a16="http://schemas.microsoft.com/office/drawing/2014/main" id="{7B2EF596-EB45-5F46-8BF2-3E1B6DE8BC91}"/>
              </a:ext>
            </a:extLst>
          </p:cNvPr>
          <p:cNvSpPr>
            <a:spLocks noGrp="1"/>
          </p:cNvSpPr>
          <p:nvPr>
            <p:ph idx="1"/>
          </p:nvPr>
        </p:nvSpPr>
        <p:spPr>
          <a:xfrm>
            <a:off x="838200" y="2005012"/>
            <a:ext cx="6243918" cy="4351338"/>
          </a:xfrm>
        </p:spPr>
        <p:txBody>
          <a:bodyPr>
            <a:normAutofit/>
          </a:bodyPr>
          <a:lstStyle/>
          <a:p>
            <a:pPr lvl="1"/>
            <a:r>
              <a:rPr lang="en-US" sz="4000" dirty="0"/>
              <a:t>Mark-recapture studies</a:t>
            </a:r>
          </a:p>
          <a:p>
            <a:pPr lvl="1"/>
            <a:r>
              <a:rPr lang="en-US" sz="4000" dirty="0"/>
              <a:t>Aerial surveys</a:t>
            </a:r>
          </a:p>
          <a:p>
            <a:pPr lvl="1"/>
            <a:r>
              <a:rPr lang="en-US" sz="4000" dirty="0"/>
              <a:t>Camera traps</a:t>
            </a:r>
          </a:p>
          <a:p>
            <a:pPr lvl="1"/>
            <a:r>
              <a:rPr lang="en-US" sz="4000" dirty="0"/>
              <a:t>Audio recorders</a:t>
            </a:r>
          </a:p>
          <a:p>
            <a:pPr lvl="1"/>
            <a:r>
              <a:rPr lang="en-US" sz="4000" dirty="0"/>
              <a:t>Quadrats</a:t>
            </a:r>
          </a:p>
          <a:p>
            <a:pPr lvl="1"/>
            <a:r>
              <a:rPr lang="en-US" sz="4000" dirty="0"/>
              <a:t>“Catch per unit effort”</a:t>
            </a:r>
          </a:p>
          <a:p>
            <a:pPr lvl="1"/>
            <a:r>
              <a:rPr lang="en-US" sz="4000" dirty="0"/>
              <a:t>Other sources?</a:t>
            </a:r>
          </a:p>
        </p:txBody>
      </p:sp>
      <p:pic>
        <p:nvPicPr>
          <p:cNvPr id="4" name="Picture 3">
            <a:extLst>
              <a:ext uri="{FF2B5EF4-FFF2-40B4-BE49-F238E27FC236}">
                <a16:creationId xmlns:a16="http://schemas.microsoft.com/office/drawing/2014/main" id="{112D8898-548C-F843-B2BF-91AD6A6E0C19}"/>
              </a:ext>
            </a:extLst>
          </p:cNvPr>
          <p:cNvPicPr>
            <a:picLocks noChangeAspect="1"/>
          </p:cNvPicPr>
          <p:nvPr/>
        </p:nvPicPr>
        <p:blipFill>
          <a:blip r:embed="rId3"/>
          <a:stretch>
            <a:fillRect/>
          </a:stretch>
        </p:blipFill>
        <p:spPr>
          <a:xfrm>
            <a:off x="7655859" y="1390696"/>
            <a:ext cx="3336067" cy="2218485"/>
          </a:xfrm>
          <a:prstGeom prst="rect">
            <a:avLst/>
          </a:prstGeom>
        </p:spPr>
      </p:pic>
      <p:pic>
        <p:nvPicPr>
          <p:cNvPr id="8196" name="Picture 4" descr="What's a Quadrat? | Ocean Matters">
            <a:extLst>
              <a:ext uri="{FF2B5EF4-FFF2-40B4-BE49-F238E27FC236}">
                <a16:creationId xmlns:a16="http://schemas.microsoft.com/office/drawing/2014/main" id="{8C64944C-3DBD-3B4F-B928-FA6E0B9F7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148" y="4049759"/>
            <a:ext cx="3289300" cy="2463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EF00BC-0E01-EF41-91E0-34E213D8B844}"/>
              </a:ext>
            </a:extLst>
          </p:cNvPr>
          <p:cNvSpPr txBox="1"/>
          <p:nvPr/>
        </p:nvSpPr>
        <p:spPr>
          <a:xfrm>
            <a:off x="8593746" y="3609181"/>
            <a:ext cx="2351413" cy="276999"/>
          </a:xfrm>
          <a:prstGeom prst="rect">
            <a:avLst/>
          </a:prstGeom>
          <a:noFill/>
        </p:spPr>
        <p:txBody>
          <a:bodyPr wrap="none" rtlCol="0">
            <a:spAutoFit/>
          </a:bodyPr>
          <a:lstStyle/>
          <a:p>
            <a:r>
              <a:rPr lang="en-US" sz="1200" i="1" dirty="0"/>
              <a:t>Fish and wildlife commission, Flickr</a:t>
            </a:r>
          </a:p>
        </p:txBody>
      </p:sp>
      <p:sp>
        <p:nvSpPr>
          <p:cNvPr id="8" name="TextBox 7">
            <a:extLst>
              <a:ext uri="{FF2B5EF4-FFF2-40B4-BE49-F238E27FC236}">
                <a16:creationId xmlns:a16="http://schemas.microsoft.com/office/drawing/2014/main" id="{87A90738-50BF-DF46-BCA7-EE9B943E3EA2}"/>
              </a:ext>
            </a:extLst>
          </p:cNvPr>
          <p:cNvSpPr txBox="1"/>
          <p:nvPr/>
        </p:nvSpPr>
        <p:spPr>
          <a:xfrm>
            <a:off x="9916695" y="6492875"/>
            <a:ext cx="1075231" cy="276999"/>
          </a:xfrm>
          <a:prstGeom prst="rect">
            <a:avLst/>
          </a:prstGeom>
          <a:noFill/>
        </p:spPr>
        <p:txBody>
          <a:bodyPr wrap="none" rtlCol="0">
            <a:spAutoFit/>
          </a:bodyPr>
          <a:lstStyle/>
          <a:p>
            <a:r>
              <a:rPr lang="en-US" sz="1200" i="1" dirty="0" err="1"/>
              <a:t>OceanMatters</a:t>
            </a:r>
            <a:endParaRPr lang="en-US" sz="1200" i="1" dirty="0"/>
          </a:p>
        </p:txBody>
      </p:sp>
      <p:sp>
        <p:nvSpPr>
          <p:cNvPr id="7" name="Slide Number Placeholder 6">
            <a:extLst>
              <a:ext uri="{FF2B5EF4-FFF2-40B4-BE49-F238E27FC236}">
                <a16:creationId xmlns:a16="http://schemas.microsoft.com/office/drawing/2014/main" id="{8D756F66-3A04-5340-83C6-741073C7EAFE}"/>
              </a:ext>
            </a:extLst>
          </p:cNvPr>
          <p:cNvSpPr>
            <a:spLocks noGrp="1"/>
          </p:cNvSpPr>
          <p:nvPr>
            <p:ph type="sldNum" sz="quarter" idx="12"/>
          </p:nvPr>
        </p:nvSpPr>
        <p:spPr/>
        <p:txBody>
          <a:bodyPr/>
          <a:lstStyle/>
          <a:p>
            <a:fld id="{14DFC975-2FD7-44A5-9E78-ECBA46156075}" type="slidenum">
              <a:rPr lang="en-US" smtClean="0"/>
              <a:t>14</a:t>
            </a:fld>
            <a:endParaRPr lang="en-US"/>
          </a:p>
        </p:txBody>
      </p:sp>
    </p:spTree>
    <p:extLst>
      <p:ext uri="{BB962C8B-B14F-4D97-AF65-F5344CB8AC3E}">
        <p14:creationId xmlns:p14="http://schemas.microsoft.com/office/powerpoint/2010/main" val="3476126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B3198F-8092-974C-8D14-3B4769EECB7E}"/>
              </a:ext>
            </a:extLst>
          </p:cNvPr>
          <p:cNvPicPr>
            <a:picLocks noChangeAspect="1"/>
          </p:cNvPicPr>
          <p:nvPr/>
        </p:nvPicPr>
        <p:blipFill>
          <a:blip r:embed="rId3"/>
          <a:stretch>
            <a:fillRect/>
          </a:stretch>
        </p:blipFill>
        <p:spPr>
          <a:xfrm>
            <a:off x="226049" y="3046123"/>
            <a:ext cx="2874643" cy="1971710"/>
          </a:xfrm>
          <a:prstGeom prst="rect">
            <a:avLst/>
          </a:prstGeom>
        </p:spPr>
      </p:pic>
      <p:sp>
        <p:nvSpPr>
          <p:cNvPr id="2" name="Title 1">
            <a:extLst>
              <a:ext uri="{FF2B5EF4-FFF2-40B4-BE49-F238E27FC236}">
                <a16:creationId xmlns:a16="http://schemas.microsoft.com/office/drawing/2014/main" id="{A720A844-AD6D-6C49-838E-815F8B86AEBB}"/>
              </a:ext>
            </a:extLst>
          </p:cNvPr>
          <p:cNvSpPr>
            <a:spLocks noGrp="1"/>
          </p:cNvSpPr>
          <p:nvPr>
            <p:ph type="title"/>
          </p:nvPr>
        </p:nvSpPr>
        <p:spPr>
          <a:xfrm>
            <a:off x="634004" y="51824"/>
            <a:ext cx="10265623" cy="1550419"/>
          </a:xfrm>
        </p:spPr>
        <p:txBody>
          <a:bodyPr/>
          <a:lstStyle/>
          <a:p>
            <a:r>
              <a:rPr lang="en-US" dirty="0"/>
              <a:t>Bald Eagle recovery</a:t>
            </a:r>
          </a:p>
        </p:txBody>
      </p:sp>
      <p:pic>
        <p:nvPicPr>
          <p:cNvPr id="6" name="Content Placeholder 5">
            <a:extLst>
              <a:ext uri="{FF2B5EF4-FFF2-40B4-BE49-F238E27FC236}">
                <a16:creationId xmlns:a16="http://schemas.microsoft.com/office/drawing/2014/main" id="{16CF086B-A30B-044C-B313-512A82389D3B}"/>
              </a:ext>
            </a:extLst>
          </p:cNvPr>
          <p:cNvPicPr>
            <a:picLocks noGrp="1" noChangeAspect="1"/>
          </p:cNvPicPr>
          <p:nvPr>
            <p:ph idx="1"/>
          </p:nvPr>
        </p:nvPicPr>
        <p:blipFill>
          <a:blip r:embed="rId4"/>
          <a:stretch>
            <a:fillRect/>
          </a:stretch>
        </p:blipFill>
        <p:spPr>
          <a:xfrm>
            <a:off x="2941388" y="1400850"/>
            <a:ext cx="9024563" cy="5156893"/>
          </a:xfrm>
          <a:prstGeom prst="rect">
            <a:avLst/>
          </a:prstGeom>
        </p:spPr>
      </p:pic>
      <p:sp>
        <p:nvSpPr>
          <p:cNvPr id="3" name="TextBox 2">
            <a:extLst>
              <a:ext uri="{FF2B5EF4-FFF2-40B4-BE49-F238E27FC236}">
                <a16:creationId xmlns:a16="http://schemas.microsoft.com/office/drawing/2014/main" id="{ED93AD87-BDBB-EC40-8865-7930BB685E40}"/>
              </a:ext>
            </a:extLst>
          </p:cNvPr>
          <p:cNvSpPr txBox="1"/>
          <p:nvPr/>
        </p:nvSpPr>
        <p:spPr>
          <a:xfrm>
            <a:off x="0" y="6488668"/>
            <a:ext cx="3962400" cy="369332"/>
          </a:xfrm>
          <a:prstGeom prst="rect">
            <a:avLst/>
          </a:prstGeom>
          <a:noFill/>
        </p:spPr>
        <p:txBody>
          <a:bodyPr wrap="square" rtlCol="0">
            <a:spAutoFit/>
          </a:bodyPr>
          <a:lstStyle/>
          <a:p>
            <a:r>
              <a:rPr lang="en-US" dirty="0"/>
              <a:t>US Christmas Bird Count</a:t>
            </a:r>
          </a:p>
        </p:txBody>
      </p:sp>
      <p:sp>
        <p:nvSpPr>
          <p:cNvPr id="8" name="Slide Number Placeholder 7">
            <a:extLst>
              <a:ext uri="{FF2B5EF4-FFF2-40B4-BE49-F238E27FC236}">
                <a16:creationId xmlns:a16="http://schemas.microsoft.com/office/drawing/2014/main" id="{3EFA3046-E3B0-9B46-BA56-E48DB3FDD3E2}"/>
              </a:ext>
            </a:extLst>
          </p:cNvPr>
          <p:cNvSpPr>
            <a:spLocks noGrp="1"/>
          </p:cNvSpPr>
          <p:nvPr>
            <p:ph type="sldNum" sz="quarter" idx="12"/>
          </p:nvPr>
        </p:nvSpPr>
        <p:spPr/>
        <p:txBody>
          <a:bodyPr/>
          <a:lstStyle/>
          <a:p>
            <a:fld id="{14DFC975-2FD7-44A5-9E78-ECBA46156075}" type="slidenum">
              <a:rPr lang="en-US" smtClean="0"/>
              <a:t>15</a:t>
            </a:fld>
            <a:endParaRPr lang="en-US" dirty="0"/>
          </a:p>
        </p:txBody>
      </p:sp>
    </p:spTree>
    <p:extLst>
      <p:ext uri="{BB962C8B-B14F-4D97-AF65-F5344CB8AC3E}">
        <p14:creationId xmlns:p14="http://schemas.microsoft.com/office/powerpoint/2010/main" val="281334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Title 1"/>
          <p:cNvSpPr>
            <a:spLocks noGrp="1"/>
          </p:cNvSpPr>
          <p:nvPr>
            <p:ph type="title"/>
          </p:nvPr>
        </p:nvSpPr>
        <p:spPr>
          <a:xfrm>
            <a:off x="686834" y="1153572"/>
            <a:ext cx="3200400" cy="4461163"/>
          </a:xfrm>
        </p:spPr>
        <p:txBody>
          <a:bodyPr>
            <a:normAutofit/>
          </a:bodyPr>
          <a:lstStyle/>
          <a:p>
            <a:r>
              <a:rPr lang="en-CA" dirty="0">
                <a:cs typeface="Arial" charset="0"/>
              </a:rPr>
              <a:t>Major sources of stochasticity (random variation)</a:t>
            </a:r>
          </a:p>
        </p:txBody>
      </p:sp>
      <p:sp>
        <p:nvSpPr>
          <p:cNvPr id="75" name="Arc 7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a:ln>
            <a:noFill/>
          </a:ln>
        </p:spPr>
        <p:style>
          <a:lnRef idx="2">
            <a:schemeClr val="accent2"/>
          </a:lnRef>
          <a:fillRef idx="1">
            <a:schemeClr val="lt1"/>
          </a:fillRef>
          <a:effectRef idx="0">
            <a:schemeClr val="accent2"/>
          </a:effectRef>
          <a:fontRef idx="minor">
            <a:schemeClr val="dk1"/>
          </a:fontRef>
        </p:style>
        <p:txBody>
          <a:bodyPr rtlCol="0" anchor="ctr">
            <a:normAutofit/>
          </a:bodyPr>
          <a:lstStyle/>
          <a:p>
            <a:pPr marL="742950" indent="-742950">
              <a:buFont typeface="+mj-lt"/>
              <a:buAutoNum type="alphaLcPeriod"/>
              <a:defRPr/>
            </a:pPr>
            <a:r>
              <a:rPr lang="en-CA" sz="3600" dirty="0">
                <a:cs typeface="Arial" pitchFamily="34" charset="0"/>
              </a:rPr>
              <a:t> </a:t>
            </a:r>
            <a:r>
              <a:rPr lang="en-CA" sz="3600" b="1" dirty="0">
                <a:cs typeface="Arial" pitchFamily="34" charset="0"/>
              </a:rPr>
              <a:t>Demographic</a:t>
            </a:r>
            <a:r>
              <a:rPr lang="en-CA" sz="3600" dirty="0">
                <a:cs typeface="Arial" pitchFamily="34" charset="0"/>
              </a:rPr>
              <a:t> stochasticity</a:t>
            </a:r>
          </a:p>
          <a:p>
            <a:pPr marL="228600" lvl="1" indent="0">
              <a:buNone/>
              <a:defRPr/>
            </a:pPr>
            <a:r>
              <a:rPr lang="en-CA" sz="3200" dirty="0">
                <a:cs typeface="Arial" pitchFamily="34" charset="0"/>
              </a:rPr>
              <a:t>Random variation in individual birth and death</a:t>
            </a:r>
          </a:p>
          <a:p>
            <a:pPr marL="228600" lvl="1" indent="0">
              <a:buNone/>
              <a:defRPr/>
            </a:pPr>
            <a:endParaRPr lang="en-CA" sz="3200" dirty="0">
              <a:cs typeface="Arial" pitchFamily="34" charset="0"/>
            </a:endParaRPr>
          </a:p>
          <a:p>
            <a:pPr marL="742950" indent="-742950">
              <a:buFont typeface="+mj-lt"/>
              <a:buAutoNum type="alphaLcPeriod"/>
              <a:defRPr/>
            </a:pPr>
            <a:r>
              <a:rPr lang="en-CA" sz="3600" dirty="0">
                <a:cs typeface="Arial" pitchFamily="34" charset="0"/>
              </a:rPr>
              <a:t> </a:t>
            </a:r>
            <a:r>
              <a:rPr lang="en-CA" sz="3600" b="1" dirty="0">
                <a:cs typeface="Arial" pitchFamily="34" charset="0"/>
              </a:rPr>
              <a:t>Environmental</a:t>
            </a:r>
            <a:r>
              <a:rPr lang="en-CA" sz="3600" dirty="0">
                <a:cs typeface="Arial" pitchFamily="34" charset="0"/>
              </a:rPr>
              <a:t> stochasticity</a:t>
            </a:r>
          </a:p>
          <a:p>
            <a:pPr marL="228600" lvl="1" indent="0">
              <a:buNone/>
              <a:defRPr/>
            </a:pPr>
            <a:r>
              <a:rPr lang="en-CA" sz="3200" dirty="0">
                <a:cs typeface="Arial" pitchFamily="34" charset="0"/>
              </a:rPr>
              <a:t>Random changes in the environment that impact the entire population’s vital rates</a:t>
            </a:r>
          </a:p>
        </p:txBody>
      </p:sp>
      <p:sp>
        <p:nvSpPr>
          <p:cNvPr id="2" name="Slide Number Placeholder 1">
            <a:extLst>
              <a:ext uri="{FF2B5EF4-FFF2-40B4-BE49-F238E27FC236}">
                <a16:creationId xmlns:a16="http://schemas.microsoft.com/office/drawing/2014/main" id="{8852EF82-B2CE-6747-A312-7FE356DE75B6}"/>
              </a:ext>
            </a:extLst>
          </p:cNvPr>
          <p:cNvSpPr>
            <a:spLocks noGrp="1"/>
          </p:cNvSpPr>
          <p:nvPr>
            <p:ph type="sldNum" sz="quarter" idx="12"/>
          </p:nvPr>
        </p:nvSpPr>
        <p:spPr/>
        <p:txBody>
          <a:bodyPr/>
          <a:lstStyle/>
          <a:p>
            <a:fld id="{14DFC975-2FD7-44A5-9E78-ECBA46156075}"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Rectangle 15"/>
          <p:cNvSpPr/>
          <p:nvPr/>
        </p:nvSpPr>
        <p:spPr>
          <a:xfrm>
            <a:off x="3051048" y="2734652"/>
            <a:ext cx="6089904" cy="2103140"/>
          </a:xfrm>
          <a:prstGeom prst="rect">
            <a:avLst/>
          </a:prstGeom>
          <a:noFill/>
          <a:ln>
            <a:no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CA" sz="2800" b="1" dirty="0">
                <a:solidFill>
                  <a:schemeClr val="tx1"/>
                </a:solidFill>
              </a:rPr>
              <a:t>p(extirpation) = p(individual death)</a:t>
            </a:r>
            <a:r>
              <a:rPr lang="en-CA" sz="2800" b="1" baseline="30000" dirty="0">
                <a:solidFill>
                  <a:schemeClr val="tx1"/>
                </a:solidFill>
              </a:rPr>
              <a:t>N</a:t>
            </a:r>
          </a:p>
          <a:p>
            <a:endParaRPr lang="en-CA" sz="2800" b="1" baseline="30000" dirty="0">
              <a:solidFill>
                <a:schemeClr val="tx1"/>
              </a:solidFill>
            </a:endParaRPr>
          </a:p>
          <a:p>
            <a:endParaRPr lang="en-CA" sz="2800" dirty="0">
              <a:solidFill>
                <a:schemeClr val="tx1"/>
              </a:solidFill>
            </a:endParaRPr>
          </a:p>
          <a:p>
            <a:r>
              <a:rPr lang="en-CA" sz="2800" dirty="0">
                <a:solidFill>
                  <a:schemeClr val="tx1"/>
                </a:solidFill>
              </a:rPr>
              <a:t>Smaller populations are more variable, even with equal mean rates</a:t>
            </a:r>
          </a:p>
        </p:txBody>
      </p:sp>
      <p:sp>
        <p:nvSpPr>
          <p:cNvPr id="12" name="Rectangle 2"/>
          <p:cNvSpPr>
            <a:spLocks noGrp="1" noChangeArrowheads="1"/>
          </p:cNvSpPr>
          <p:nvPr>
            <p:ph type="title"/>
          </p:nvPr>
        </p:nvSpPr>
        <p:spPr>
          <a:xfrm>
            <a:off x="1524000" y="459418"/>
            <a:ext cx="9144000" cy="1052736"/>
          </a:xfrm>
          <a:noFill/>
        </p:spPr>
        <p:txBody>
          <a:bodyPr vert="horz" lIns="90488" tIns="44450" rIns="90488" bIns="44450" rtlCol="0" anchor="t">
            <a:normAutofit/>
          </a:bodyPr>
          <a:lstStyle/>
          <a:p>
            <a:pPr algn="ctr"/>
            <a:r>
              <a:rPr lang="en-US" sz="5200">
                <a:solidFill>
                  <a:schemeClr val="tx1">
                    <a:lumMod val="95000"/>
                    <a:lumOff val="5000"/>
                  </a:schemeClr>
                </a:solidFill>
                <a:cs typeface="Arial" pitchFamily="34" charset="0"/>
              </a:rPr>
              <a:t>Demographic stochasticity</a:t>
            </a:r>
            <a:endParaRPr lang="en-US" sz="5200" dirty="0">
              <a:solidFill>
                <a:schemeClr val="tx1">
                  <a:lumMod val="95000"/>
                  <a:lumOff val="5000"/>
                </a:schemeClr>
              </a:solidFill>
              <a:cs typeface="Arial" pitchFamily="34" charset="0"/>
            </a:endParaRPr>
          </a:p>
        </p:txBody>
      </p:sp>
      <p:pic>
        <p:nvPicPr>
          <p:cNvPr id="32" name="Graphic 31" descr="Coffin outline">
            <a:extLst>
              <a:ext uri="{FF2B5EF4-FFF2-40B4-BE49-F238E27FC236}">
                <a16:creationId xmlns:a16="http://schemas.microsoft.com/office/drawing/2014/main" id="{21167390-B6DC-FD48-B601-04636DF0B8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79964">
            <a:off x="8872230" y="2561950"/>
            <a:ext cx="2279799" cy="2279799"/>
          </a:xfrm>
          <a:prstGeom prst="rect">
            <a:avLst/>
          </a:prstGeom>
        </p:spPr>
      </p:pic>
      <p:pic>
        <p:nvPicPr>
          <p:cNvPr id="33" name="Graphic 32" descr="Stroller outline">
            <a:extLst>
              <a:ext uri="{FF2B5EF4-FFF2-40B4-BE49-F238E27FC236}">
                <a16:creationId xmlns:a16="http://schemas.microsoft.com/office/drawing/2014/main" id="{0D171256-222A-F848-89D9-510D51E1F7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552" y="2324705"/>
            <a:ext cx="2705100" cy="2705100"/>
          </a:xfrm>
          <a:prstGeom prst="rect">
            <a:avLst/>
          </a:prstGeom>
        </p:spPr>
      </p:pic>
      <p:sp>
        <p:nvSpPr>
          <p:cNvPr id="2" name="Slide Number Placeholder 1">
            <a:extLst>
              <a:ext uri="{FF2B5EF4-FFF2-40B4-BE49-F238E27FC236}">
                <a16:creationId xmlns:a16="http://schemas.microsoft.com/office/drawing/2014/main" id="{F41AFC16-73F5-F944-B31E-91550B0AAAB9}"/>
              </a:ext>
            </a:extLst>
          </p:cNvPr>
          <p:cNvSpPr>
            <a:spLocks noGrp="1"/>
          </p:cNvSpPr>
          <p:nvPr>
            <p:ph type="sldNum" sz="quarter" idx="12"/>
          </p:nvPr>
        </p:nvSpPr>
        <p:spPr/>
        <p:txBody>
          <a:bodyPr/>
          <a:lstStyle/>
          <a:p>
            <a:fld id="{14DFC975-2FD7-44A5-9E78-ECBA46156075}" type="slidenum">
              <a:rPr lang="en-US" smtClean="0"/>
              <a:t>17</a:t>
            </a:fld>
            <a:endParaRPr lang="en-US"/>
          </a:p>
        </p:txBody>
      </p:sp>
    </p:spTree>
    <p:extLst>
      <p:ext uri="{BB962C8B-B14F-4D97-AF65-F5344CB8AC3E}">
        <p14:creationId xmlns:p14="http://schemas.microsoft.com/office/powerpoint/2010/main" val="539845139"/>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4"/>
          <p:cNvSpPr/>
          <p:nvPr/>
        </p:nvSpPr>
        <p:spPr>
          <a:xfrm>
            <a:off x="719030" y="2605667"/>
            <a:ext cx="6206703" cy="2554545"/>
          </a:xfrm>
          <a:prstGeom prst="rect">
            <a:avLst/>
          </a:prstGeom>
          <a:noFill/>
          <a:ln>
            <a:noFill/>
          </a:ln>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endParaRPr lang="en-US" sz="4000" dirty="0">
              <a:solidFill>
                <a:schemeClr val="tx1"/>
              </a:solidFill>
              <a:latin typeface="+mj-lt"/>
              <a:cs typeface="Arial" pitchFamily="34" charset="0"/>
            </a:endParaRPr>
          </a:p>
          <a:p>
            <a:r>
              <a:rPr lang="en-US" sz="4000" dirty="0">
                <a:solidFill>
                  <a:schemeClr val="tx1"/>
                </a:solidFill>
                <a:latin typeface="+mj-lt"/>
                <a:cs typeface="Arial" pitchFamily="34" charset="0"/>
              </a:rPr>
              <a:t>Variation in demographic rates for the entire population</a:t>
            </a:r>
            <a:endParaRPr lang="en-CA" sz="4000" dirty="0">
              <a:solidFill>
                <a:schemeClr val="tx1"/>
              </a:solidFill>
              <a:latin typeface="+mj-lt"/>
            </a:endParaRPr>
          </a:p>
        </p:txBody>
      </p:sp>
      <p:sp>
        <p:nvSpPr>
          <p:cNvPr id="9" name="Rectangle 2"/>
          <p:cNvSpPr txBox="1">
            <a:spLocks noChangeArrowheads="1"/>
          </p:cNvSpPr>
          <p:nvPr/>
        </p:nvSpPr>
        <p:spPr bwMode="auto">
          <a:xfrm>
            <a:off x="1475910" y="440429"/>
            <a:ext cx="9574696" cy="1052736"/>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algn="ctr" fontAlgn="base">
              <a:spcBef>
                <a:spcPct val="0"/>
              </a:spcBef>
              <a:spcAft>
                <a:spcPct val="0"/>
              </a:spcAft>
              <a:defRPr/>
            </a:pPr>
            <a:r>
              <a:rPr lang="en-US" sz="5100" dirty="0">
                <a:solidFill>
                  <a:schemeClr val="tx1">
                    <a:lumMod val="95000"/>
                    <a:lumOff val="5000"/>
                  </a:schemeClr>
                </a:solidFill>
                <a:latin typeface="+mj-lt"/>
                <a:ea typeface="+mj-ea"/>
                <a:cs typeface="Arial" pitchFamily="34" charset="0"/>
              </a:rPr>
              <a:t>Environmental stochasticity</a:t>
            </a:r>
          </a:p>
        </p:txBody>
      </p:sp>
      <p:pic>
        <p:nvPicPr>
          <p:cNvPr id="2050" name="Picture 2" descr="500+ Weather Pictures | Download Free Images &amp; Stock Photos on Unsplash">
            <a:extLst>
              <a:ext uri="{FF2B5EF4-FFF2-40B4-BE49-F238E27FC236}">
                <a16:creationId xmlns:a16="http://schemas.microsoft.com/office/drawing/2014/main" id="{A070AB7A-04E3-BD47-AB5E-6ABCB9BFE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689" y="2605667"/>
            <a:ext cx="4377281" cy="291532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E28E7B7-856C-D740-B1DF-D8F63BBFBA5B}"/>
              </a:ext>
            </a:extLst>
          </p:cNvPr>
          <p:cNvSpPr>
            <a:spLocks noGrp="1"/>
          </p:cNvSpPr>
          <p:nvPr>
            <p:ph type="sldNum" sz="quarter" idx="12"/>
          </p:nvPr>
        </p:nvSpPr>
        <p:spPr/>
        <p:txBody>
          <a:bodyPr/>
          <a:lstStyle/>
          <a:p>
            <a:fld id="{14DFC975-2FD7-44A5-9E78-ECBA46156075}" type="slidenum">
              <a:rPr lang="en-US" smtClean="0"/>
              <a:t>18</a:t>
            </a:fld>
            <a:endParaRPr lang="en-US"/>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5" y="144016"/>
            <a:ext cx="7838505" cy="1196752"/>
          </a:xfrm>
          <a:noFill/>
        </p:spPr>
        <p:txBody>
          <a:bodyPr>
            <a:normAutofit/>
          </a:bodyPr>
          <a:lstStyle/>
          <a:p>
            <a:r>
              <a:rPr lang="en-CA" sz="5200" dirty="0">
                <a:cs typeface="Arial" pitchFamily="34" charset="0"/>
              </a:rPr>
              <a:t>Effects of Stochasticity</a:t>
            </a:r>
          </a:p>
        </p:txBody>
      </p:sp>
      <p:pic>
        <p:nvPicPr>
          <p:cNvPr id="4" name="Picture 2" descr="500+ Weather Pictures | Download Free Images &amp; Stock Photos on Unsplash">
            <a:extLst>
              <a:ext uri="{FF2B5EF4-FFF2-40B4-BE49-F238E27FC236}">
                <a16:creationId xmlns:a16="http://schemas.microsoft.com/office/drawing/2014/main" id="{5DBAED0F-ED67-054A-916B-80268CADC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067" y="3081588"/>
            <a:ext cx="4377281" cy="291532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offin outline">
            <a:extLst>
              <a:ext uri="{FF2B5EF4-FFF2-40B4-BE49-F238E27FC236}">
                <a16:creationId xmlns:a16="http://schemas.microsoft.com/office/drawing/2014/main" id="{45220217-9176-6D41-8A15-497F2AF714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151" y="1715668"/>
            <a:ext cx="1236134" cy="1236134"/>
          </a:xfrm>
          <a:prstGeom prst="rect">
            <a:avLst/>
          </a:prstGeom>
        </p:spPr>
      </p:pic>
      <p:pic>
        <p:nvPicPr>
          <p:cNvPr id="9" name="Graphic 8" descr="Stroller outline">
            <a:extLst>
              <a:ext uri="{FF2B5EF4-FFF2-40B4-BE49-F238E27FC236}">
                <a16:creationId xmlns:a16="http://schemas.microsoft.com/office/drawing/2014/main" id="{C78B5D4F-A30C-3A4F-87EE-10CB53071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4709" y="1532187"/>
            <a:ext cx="1549401" cy="1549401"/>
          </a:xfrm>
          <a:prstGeom prst="rect">
            <a:avLst/>
          </a:prstGeom>
        </p:spPr>
      </p:pic>
      <p:sp>
        <p:nvSpPr>
          <p:cNvPr id="10" name="TextBox 9">
            <a:extLst>
              <a:ext uri="{FF2B5EF4-FFF2-40B4-BE49-F238E27FC236}">
                <a16:creationId xmlns:a16="http://schemas.microsoft.com/office/drawing/2014/main" id="{090F9CF4-F1FA-144B-895E-1796FD56EA60}"/>
              </a:ext>
            </a:extLst>
          </p:cNvPr>
          <p:cNvSpPr txBox="1"/>
          <p:nvPr/>
        </p:nvSpPr>
        <p:spPr>
          <a:xfrm>
            <a:off x="10021824" y="5996909"/>
            <a:ext cx="873894" cy="307777"/>
          </a:xfrm>
          <a:prstGeom prst="rect">
            <a:avLst/>
          </a:prstGeom>
          <a:noFill/>
        </p:spPr>
        <p:txBody>
          <a:bodyPr wrap="none" rtlCol="0">
            <a:spAutoFit/>
          </a:bodyPr>
          <a:lstStyle/>
          <a:p>
            <a:r>
              <a:rPr lang="en-US" sz="1400" dirty="0" err="1"/>
              <a:t>Noaa.gov</a:t>
            </a:r>
            <a:endParaRPr lang="en-US" sz="1400" dirty="0"/>
          </a:p>
        </p:txBody>
      </p:sp>
      <p:sp>
        <p:nvSpPr>
          <p:cNvPr id="13" name="Slide Number Placeholder 12">
            <a:extLst>
              <a:ext uri="{FF2B5EF4-FFF2-40B4-BE49-F238E27FC236}">
                <a16:creationId xmlns:a16="http://schemas.microsoft.com/office/drawing/2014/main" id="{61191005-A536-E941-A045-FCE59B4DA8F3}"/>
              </a:ext>
            </a:extLst>
          </p:cNvPr>
          <p:cNvSpPr>
            <a:spLocks noGrp="1"/>
          </p:cNvSpPr>
          <p:nvPr>
            <p:ph type="sldNum" sz="quarter" idx="12"/>
          </p:nvPr>
        </p:nvSpPr>
        <p:spPr/>
        <p:txBody>
          <a:bodyPr/>
          <a:lstStyle/>
          <a:p>
            <a:fld id="{14DFC975-2FD7-44A5-9E78-ECBA46156075}" type="slidenum">
              <a:rPr lang="en-US" smtClean="0"/>
              <a:t>19</a:t>
            </a:fld>
            <a:endParaRPr lang="en-US"/>
          </a:p>
        </p:txBody>
      </p:sp>
      <p:graphicFrame>
        <p:nvGraphicFramePr>
          <p:cNvPr id="11" name="Chart 10">
            <a:extLst>
              <a:ext uri="{FF2B5EF4-FFF2-40B4-BE49-F238E27FC236}">
                <a16:creationId xmlns:a16="http://schemas.microsoft.com/office/drawing/2014/main" id="{56836A21-95BC-4B40-AE97-075C4E13E3D4}"/>
              </a:ext>
            </a:extLst>
          </p:cNvPr>
          <p:cNvGraphicFramePr>
            <a:graphicFrameLocks/>
          </p:cNvGraphicFramePr>
          <p:nvPr>
            <p:extLst>
              <p:ext uri="{D42A27DB-BD31-4B8C-83A1-F6EECF244321}">
                <p14:modId xmlns:p14="http://schemas.microsoft.com/office/powerpoint/2010/main" val="198566679"/>
              </p:ext>
            </p:extLst>
          </p:nvPr>
        </p:nvGraphicFramePr>
        <p:xfrm>
          <a:off x="857250" y="1715668"/>
          <a:ext cx="5273776" cy="4418432"/>
        </p:xfrm>
        <a:graphic>
          <a:graphicData uri="http://schemas.openxmlformats.org/drawingml/2006/chart">
            <c:chart xmlns:c="http://schemas.openxmlformats.org/drawingml/2006/chart" xmlns:r="http://schemas.openxmlformats.org/officeDocument/2006/relationships" r:id="rId8"/>
          </a:graphicData>
        </a:graphic>
      </p:graphicFrame>
      <p:sp>
        <p:nvSpPr>
          <p:cNvPr id="3" name="TextBox 2">
            <a:extLst>
              <a:ext uri="{FF2B5EF4-FFF2-40B4-BE49-F238E27FC236}">
                <a16:creationId xmlns:a16="http://schemas.microsoft.com/office/drawing/2014/main" id="{4884722D-5186-D246-B39A-BEEAAD303BF5}"/>
              </a:ext>
            </a:extLst>
          </p:cNvPr>
          <p:cNvSpPr txBox="1"/>
          <p:nvPr/>
        </p:nvSpPr>
        <p:spPr>
          <a:xfrm>
            <a:off x="3200884" y="6209793"/>
            <a:ext cx="586507" cy="369332"/>
          </a:xfrm>
          <a:prstGeom prst="rect">
            <a:avLst/>
          </a:prstGeom>
          <a:noFill/>
        </p:spPr>
        <p:txBody>
          <a:bodyPr wrap="none" rtlCol="0">
            <a:spAutoFit/>
          </a:bodyPr>
          <a:lstStyle/>
          <a:p>
            <a:r>
              <a:rPr lang="en-US" dirty="0"/>
              <a:t>Year</a:t>
            </a:r>
          </a:p>
        </p:txBody>
      </p:sp>
      <p:sp>
        <p:nvSpPr>
          <p:cNvPr id="14" name="TextBox 13">
            <a:extLst>
              <a:ext uri="{FF2B5EF4-FFF2-40B4-BE49-F238E27FC236}">
                <a16:creationId xmlns:a16="http://schemas.microsoft.com/office/drawing/2014/main" id="{B3B6E26D-42EF-524C-88BD-44E4BC8CCE0A}"/>
              </a:ext>
            </a:extLst>
          </p:cNvPr>
          <p:cNvSpPr txBox="1"/>
          <p:nvPr/>
        </p:nvSpPr>
        <p:spPr>
          <a:xfrm rot="16200000">
            <a:off x="-267474" y="3548464"/>
            <a:ext cx="1612236" cy="369332"/>
          </a:xfrm>
          <a:prstGeom prst="rect">
            <a:avLst/>
          </a:prstGeom>
          <a:noFill/>
        </p:spPr>
        <p:txBody>
          <a:bodyPr wrap="none" rtlCol="0">
            <a:spAutoFit/>
          </a:bodyPr>
          <a:lstStyle/>
          <a:p>
            <a:r>
              <a:rPr lang="en-US" dirty="0"/>
              <a:t>Population Size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106E1-7C56-9D45-9BC3-0B2532489A60}"/>
              </a:ext>
            </a:extLst>
          </p:cNvPr>
          <p:cNvSpPr>
            <a:spLocks noGrp="1"/>
          </p:cNvSpPr>
          <p:nvPr>
            <p:ph type="title"/>
          </p:nvPr>
        </p:nvSpPr>
        <p:spPr>
          <a:xfrm>
            <a:off x="686834" y="1153572"/>
            <a:ext cx="3200400" cy="4461163"/>
          </a:xfrm>
        </p:spPr>
        <p:txBody>
          <a:bodyPr>
            <a:normAutofit/>
          </a:bodyPr>
          <a:lstStyle/>
          <a:p>
            <a:r>
              <a:rPr lang="en-US"/>
              <a:t>Where are we?</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C0CF88A-EB2A-CA40-B178-331CCA551A41}"/>
              </a:ext>
            </a:extLst>
          </p:cNvPr>
          <p:cNvSpPr>
            <a:spLocks noGrp="1"/>
          </p:cNvSpPr>
          <p:nvPr>
            <p:ph idx="1"/>
          </p:nvPr>
        </p:nvSpPr>
        <p:spPr>
          <a:xfrm>
            <a:off x="4447308" y="591344"/>
            <a:ext cx="6906491" cy="5585619"/>
          </a:xfrm>
        </p:spPr>
        <p:txBody>
          <a:bodyPr anchor="ctr">
            <a:normAutofit lnSpcReduction="10000"/>
          </a:bodyPr>
          <a:lstStyle/>
          <a:p>
            <a:pPr marL="0" lvl="0" indent="0">
              <a:buNone/>
            </a:pPr>
            <a:r>
              <a:rPr lang="en-US" sz="2600" b="1" dirty="0"/>
              <a:t>Learning Objectives</a:t>
            </a:r>
          </a:p>
          <a:p>
            <a:pPr marL="0" lvl="0" indent="0">
              <a:buNone/>
            </a:pPr>
            <a:endParaRPr lang="en-US" sz="2600" b="1" dirty="0"/>
          </a:p>
          <a:p>
            <a:pPr marL="514350" indent="-514350">
              <a:buFont typeface="+mj-lt"/>
              <a:buAutoNum type="arabicPeriod"/>
            </a:pPr>
            <a:r>
              <a:rPr lang="en-US" sz="2600" dirty="0"/>
              <a:t>Understand concepts and theories underlying Conservation Biology</a:t>
            </a:r>
          </a:p>
          <a:p>
            <a:pPr marL="514350" indent="-514350">
              <a:buFont typeface="+mj-lt"/>
              <a:buAutoNum type="arabicPeriod"/>
            </a:pPr>
            <a:endParaRPr lang="en-CA" sz="2600" dirty="0"/>
          </a:p>
          <a:p>
            <a:pPr marL="514350" indent="-514350">
              <a:buFont typeface="+mj-lt"/>
              <a:buAutoNum type="arabicPeriod"/>
            </a:pPr>
            <a:r>
              <a:rPr lang="en-US" sz="2600" b="1" dirty="0"/>
              <a:t>Learn tools used by Conservation Biologists to study biodiversity</a:t>
            </a:r>
          </a:p>
          <a:p>
            <a:pPr marL="514350" indent="-514350">
              <a:buFont typeface="+mj-lt"/>
              <a:buAutoNum type="arabicPeriod"/>
            </a:pPr>
            <a:endParaRPr lang="en-US" sz="2600" b="1" dirty="0"/>
          </a:p>
          <a:p>
            <a:pPr marL="514350" indent="-514350">
              <a:buFont typeface="+mj-lt"/>
              <a:buAutoNum type="arabicPeriod"/>
            </a:pPr>
            <a:r>
              <a:rPr lang="en-US" sz="2600" dirty="0"/>
              <a:t>Develop critical thinking in social, political, and economic dimensions of conservation</a:t>
            </a:r>
          </a:p>
          <a:p>
            <a:pPr marL="514350" indent="-514350">
              <a:buFont typeface="+mj-lt"/>
              <a:buAutoNum type="arabicPeriod"/>
            </a:pPr>
            <a:endParaRPr lang="en-US" sz="2600" dirty="0"/>
          </a:p>
          <a:p>
            <a:pPr marL="514350" indent="-514350">
              <a:buFont typeface="+mj-lt"/>
              <a:buAutoNum type="arabicPeriod"/>
            </a:pPr>
            <a:r>
              <a:rPr lang="en-US" sz="2600" dirty="0"/>
              <a:t>Learn about forms of communication of conservation biology knowledge</a:t>
            </a:r>
            <a:endParaRPr lang="en-CA" sz="2600" dirty="0"/>
          </a:p>
        </p:txBody>
      </p:sp>
      <p:sp>
        <p:nvSpPr>
          <p:cNvPr id="4" name="Slide Number Placeholder 3">
            <a:extLst>
              <a:ext uri="{FF2B5EF4-FFF2-40B4-BE49-F238E27FC236}">
                <a16:creationId xmlns:a16="http://schemas.microsoft.com/office/drawing/2014/main" id="{D734C322-0620-114C-8BCA-17EEED7DC2B2}"/>
              </a:ext>
            </a:extLst>
          </p:cNvPr>
          <p:cNvSpPr>
            <a:spLocks noGrp="1"/>
          </p:cNvSpPr>
          <p:nvPr>
            <p:ph type="sldNum" sz="quarter" idx="12"/>
          </p:nvPr>
        </p:nvSpPr>
        <p:spPr/>
        <p:txBody>
          <a:bodyPr/>
          <a:lstStyle/>
          <a:p>
            <a:fld id="{14DFC975-2FD7-44A5-9E78-ECBA46156075}" type="slidenum">
              <a:rPr lang="en-US" smtClean="0"/>
              <a:t>2</a:t>
            </a:fld>
            <a:endParaRPr lang="en-US"/>
          </a:p>
        </p:txBody>
      </p:sp>
    </p:spTree>
    <p:extLst>
      <p:ext uri="{BB962C8B-B14F-4D97-AF65-F5344CB8AC3E}">
        <p14:creationId xmlns:p14="http://schemas.microsoft.com/office/powerpoint/2010/main" val="25911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FE4679-0500-FF43-B254-4358E457965E}"/>
              </a:ext>
            </a:extLst>
          </p:cNvPr>
          <p:cNvSpPr>
            <a:spLocks noGrp="1"/>
          </p:cNvSpPr>
          <p:nvPr>
            <p:ph type="ctrTitle"/>
          </p:nvPr>
        </p:nvSpPr>
        <p:spPr>
          <a:xfrm>
            <a:off x="4012424" y="2473251"/>
            <a:ext cx="7644627" cy="2751086"/>
          </a:xfrm>
        </p:spPr>
        <p:txBody>
          <a:bodyPr>
            <a:normAutofit fontScale="90000"/>
          </a:bodyPr>
          <a:lstStyle/>
          <a:p>
            <a:pPr algn="r"/>
            <a:r>
              <a:rPr lang="en-US" dirty="0"/>
              <a:t>What effects do population size and variability have on viability?</a:t>
            </a:r>
          </a:p>
        </p:txBody>
      </p:sp>
      <p:sp>
        <p:nvSpPr>
          <p:cNvPr id="4" name="Slide Number Placeholder 3">
            <a:extLst>
              <a:ext uri="{FF2B5EF4-FFF2-40B4-BE49-F238E27FC236}">
                <a16:creationId xmlns:a16="http://schemas.microsoft.com/office/drawing/2014/main" id="{DC4136C6-FB08-514F-A81A-3B1D31A99116}"/>
              </a:ext>
            </a:extLst>
          </p:cNvPr>
          <p:cNvSpPr>
            <a:spLocks noGrp="1"/>
          </p:cNvSpPr>
          <p:nvPr>
            <p:ph type="sldNum" sz="quarter" idx="12"/>
          </p:nvPr>
        </p:nvSpPr>
        <p:spPr/>
        <p:txBody>
          <a:bodyPr/>
          <a:lstStyle/>
          <a:p>
            <a:fld id="{14DFC975-2FD7-44A5-9E78-ECBA46156075}" type="slidenum">
              <a:rPr lang="en-US" smtClean="0"/>
              <a:t>20</a:t>
            </a:fld>
            <a:endParaRPr lang="en-US"/>
          </a:p>
        </p:txBody>
      </p:sp>
    </p:spTree>
    <p:extLst>
      <p:ext uri="{BB962C8B-B14F-4D97-AF65-F5344CB8AC3E}">
        <p14:creationId xmlns:p14="http://schemas.microsoft.com/office/powerpoint/2010/main" val="982241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80BE3F-C070-4A46-841C-D5F6652EC74A}"/>
              </a:ext>
            </a:extLst>
          </p:cNvPr>
          <p:cNvSpPr>
            <a:spLocks noGrp="1"/>
          </p:cNvSpPr>
          <p:nvPr>
            <p:ph idx="1"/>
          </p:nvPr>
        </p:nvSpPr>
        <p:spPr>
          <a:xfrm>
            <a:off x="3126202" y="1613321"/>
            <a:ext cx="8227598" cy="4351338"/>
          </a:xfrm>
        </p:spPr>
        <p:txBody>
          <a:bodyPr>
            <a:normAutofit lnSpcReduction="10000"/>
          </a:bodyPr>
          <a:lstStyle/>
          <a:p>
            <a:pPr marL="0" indent="0">
              <a:buNone/>
            </a:pPr>
            <a:r>
              <a:rPr lang="en-US" sz="4800" dirty="0"/>
              <a:t>smaller populations have lower viability </a:t>
            </a:r>
          </a:p>
          <a:p>
            <a:pPr marL="0" indent="0">
              <a:buNone/>
            </a:pPr>
            <a:endParaRPr lang="en-US" sz="4800" dirty="0"/>
          </a:p>
          <a:p>
            <a:pPr marL="0" indent="0">
              <a:buNone/>
            </a:pPr>
            <a:endParaRPr lang="en-US" sz="4800" dirty="0"/>
          </a:p>
          <a:p>
            <a:pPr marL="0" indent="0">
              <a:buNone/>
            </a:pPr>
            <a:r>
              <a:rPr lang="en-US" sz="4800" dirty="0"/>
              <a:t>smaller populations have higher viability</a:t>
            </a:r>
          </a:p>
          <a:p>
            <a:pPr marL="0" indent="0">
              <a:buNone/>
            </a:pPr>
            <a:endParaRPr lang="en-US" sz="4800" dirty="0"/>
          </a:p>
        </p:txBody>
      </p:sp>
      <p:sp>
        <p:nvSpPr>
          <p:cNvPr id="4" name="Slide Number Placeholder 3">
            <a:extLst>
              <a:ext uri="{FF2B5EF4-FFF2-40B4-BE49-F238E27FC236}">
                <a16:creationId xmlns:a16="http://schemas.microsoft.com/office/drawing/2014/main" id="{F5C0C38C-64C7-0F41-AB65-010F6D81496C}"/>
              </a:ext>
            </a:extLst>
          </p:cNvPr>
          <p:cNvSpPr>
            <a:spLocks noGrp="1"/>
          </p:cNvSpPr>
          <p:nvPr>
            <p:ph type="sldNum" sz="quarter" idx="12"/>
          </p:nvPr>
        </p:nvSpPr>
        <p:spPr/>
        <p:txBody>
          <a:bodyPr/>
          <a:lstStyle/>
          <a:p>
            <a:fld id="{14DFC975-2FD7-44A5-9E78-ECBA46156075}" type="slidenum">
              <a:rPr lang="en-US" smtClean="0"/>
              <a:t>21</a:t>
            </a:fld>
            <a:endParaRPr lang="en-US"/>
          </a:p>
        </p:txBody>
      </p:sp>
      <p:pic>
        <p:nvPicPr>
          <p:cNvPr id="5" name="Picture 4" descr="❤️ Red Heart Emoji | Heart Emoji">
            <a:extLst>
              <a:ext uri="{FF2B5EF4-FFF2-40B4-BE49-F238E27FC236}">
                <a16:creationId xmlns:a16="http://schemas.microsoft.com/office/drawing/2014/main" id="{36A7CE8F-74AC-E847-9881-26DF4D8C5A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33" r="21524"/>
          <a:stretch/>
        </p:blipFill>
        <p:spPr bwMode="auto">
          <a:xfrm>
            <a:off x="427119" y="1406193"/>
            <a:ext cx="2286001" cy="22499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humbs Up Emoji (U+1F44D)">
            <a:extLst>
              <a:ext uri="{FF2B5EF4-FFF2-40B4-BE49-F238E27FC236}">
                <a16:creationId xmlns:a16="http://schemas.microsoft.com/office/drawing/2014/main" id="{A86EF050-1FFA-2643-82FA-9F44E4BEB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773" y="3656098"/>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210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500+ Weather Pictures | Download Free Images &amp; Stock Photos on Unsplash">
            <a:extLst>
              <a:ext uri="{FF2B5EF4-FFF2-40B4-BE49-F238E27FC236}">
                <a16:creationId xmlns:a16="http://schemas.microsoft.com/office/drawing/2014/main" id="{5DBAED0F-ED67-054A-916B-80268CADC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067" y="3081588"/>
            <a:ext cx="4377281" cy="291532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offin outline">
            <a:extLst>
              <a:ext uri="{FF2B5EF4-FFF2-40B4-BE49-F238E27FC236}">
                <a16:creationId xmlns:a16="http://schemas.microsoft.com/office/drawing/2014/main" id="{45220217-9176-6D41-8A15-497F2AF714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151" y="1715668"/>
            <a:ext cx="1236134" cy="1236134"/>
          </a:xfrm>
          <a:prstGeom prst="rect">
            <a:avLst/>
          </a:prstGeom>
        </p:spPr>
      </p:pic>
      <p:pic>
        <p:nvPicPr>
          <p:cNvPr id="9" name="Graphic 8" descr="Stroller outline">
            <a:extLst>
              <a:ext uri="{FF2B5EF4-FFF2-40B4-BE49-F238E27FC236}">
                <a16:creationId xmlns:a16="http://schemas.microsoft.com/office/drawing/2014/main" id="{C78B5D4F-A30C-3A4F-87EE-10CB53071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4709" y="1532187"/>
            <a:ext cx="1549401" cy="1549401"/>
          </a:xfrm>
          <a:prstGeom prst="rect">
            <a:avLst/>
          </a:prstGeom>
        </p:spPr>
      </p:pic>
      <p:sp>
        <p:nvSpPr>
          <p:cNvPr id="10" name="TextBox 9">
            <a:extLst>
              <a:ext uri="{FF2B5EF4-FFF2-40B4-BE49-F238E27FC236}">
                <a16:creationId xmlns:a16="http://schemas.microsoft.com/office/drawing/2014/main" id="{090F9CF4-F1FA-144B-895E-1796FD56EA60}"/>
              </a:ext>
            </a:extLst>
          </p:cNvPr>
          <p:cNvSpPr txBox="1"/>
          <p:nvPr/>
        </p:nvSpPr>
        <p:spPr>
          <a:xfrm>
            <a:off x="10021824" y="5996909"/>
            <a:ext cx="873894" cy="307777"/>
          </a:xfrm>
          <a:prstGeom prst="rect">
            <a:avLst/>
          </a:prstGeom>
          <a:noFill/>
        </p:spPr>
        <p:txBody>
          <a:bodyPr wrap="none" rtlCol="0">
            <a:spAutoFit/>
          </a:bodyPr>
          <a:lstStyle/>
          <a:p>
            <a:r>
              <a:rPr lang="en-US" sz="1400" dirty="0" err="1"/>
              <a:t>Noaa.gov</a:t>
            </a:r>
            <a:endParaRPr lang="en-US" sz="1400" dirty="0"/>
          </a:p>
        </p:txBody>
      </p:sp>
      <p:sp>
        <p:nvSpPr>
          <p:cNvPr id="13" name="Slide Number Placeholder 12">
            <a:extLst>
              <a:ext uri="{FF2B5EF4-FFF2-40B4-BE49-F238E27FC236}">
                <a16:creationId xmlns:a16="http://schemas.microsoft.com/office/drawing/2014/main" id="{61191005-A536-E941-A045-FCE59B4DA8F3}"/>
              </a:ext>
            </a:extLst>
          </p:cNvPr>
          <p:cNvSpPr>
            <a:spLocks noGrp="1"/>
          </p:cNvSpPr>
          <p:nvPr>
            <p:ph type="sldNum" sz="quarter" idx="12"/>
          </p:nvPr>
        </p:nvSpPr>
        <p:spPr/>
        <p:txBody>
          <a:bodyPr/>
          <a:lstStyle/>
          <a:p>
            <a:fld id="{14DFC975-2FD7-44A5-9E78-ECBA46156075}" type="slidenum">
              <a:rPr lang="en-US" smtClean="0"/>
              <a:t>22</a:t>
            </a:fld>
            <a:endParaRPr lang="en-US"/>
          </a:p>
        </p:txBody>
      </p:sp>
      <p:sp>
        <p:nvSpPr>
          <p:cNvPr id="3" name="TextBox 2">
            <a:extLst>
              <a:ext uri="{FF2B5EF4-FFF2-40B4-BE49-F238E27FC236}">
                <a16:creationId xmlns:a16="http://schemas.microsoft.com/office/drawing/2014/main" id="{4884722D-5186-D246-B39A-BEEAAD303BF5}"/>
              </a:ext>
            </a:extLst>
          </p:cNvPr>
          <p:cNvSpPr txBox="1"/>
          <p:nvPr/>
        </p:nvSpPr>
        <p:spPr>
          <a:xfrm>
            <a:off x="3200884" y="6209793"/>
            <a:ext cx="586507" cy="369332"/>
          </a:xfrm>
          <a:prstGeom prst="rect">
            <a:avLst/>
          </a:prstGeom>
          <a:noFill/>
        </p:spPr>
        <p:txBody>
          <a:bodyPr wrap="none" rtlCol="0">
            <a:spAutoFit/>
          </a:bodyPr>
          <a:lstStyle/>
          <a:p>
            <a:r>
              <a:rPr lang="en-US" dirty="0"/>
              <a:t>Year</a:t>
            </a:r>
          </a:p>
        </p:txBody>
      </p:sp>
      <p:sp>
        <p:nvSpPr>
          <p:cNvPr id="14" name="TextBox 13">
            <a:extLst>
              <a:ext uri="{FF2B5EF4-FFF2-40B4-BE49-F238E27FC236}">
                <a16:creationId xmlns:a16="http://schemas.microsoft.com/office/drawing/2014/main" id="{B3B6E26D-42EF-524C-88BD-44E4BC8CCE0A}"/>
              </a:ext>
            </a:extLst>
          </p:cNvPr>
          <p:cNvSpPr txBox="1"/>
          <p:nvPr/>
        </p:nvSpPr>
        <p:spPr>
          <a:xfrm rot="16200000">
            <a:off x="-267474" y="3548464"/>
            <a:ext cx="1612236" cy="369332"/>
          </a:xfrm>
          <a:prstGeom prst="rect">
            <a:avLst/>
          </a:prstGeom>
          <a:noFill/>
        </p:spPr>
        <p:txBody>
          <a:bodyPr wrap="none" rtlCol="0">
            <a:spAutoFit/>
          </a:bodyPr>
          <a:lstStyle/>
          <a:p>
            <a:r>
              <a:rPr lang="en-US" dirty="0"/>
              <a:t>Population Size</a:t>
            </a:r>
          </a:p>
        </p:txBody>
      </p:sp>
      <p:sp>
        <p:nvSpPr>
          <p:cNvPr id="7" name="Title 6">
            <a:extLst>
              <a:ext uri="{FF2B5EF4-FFF2-40B4-BE49-F238E27FC236}">
                <a16:creationId xmlns:a16="http://schemas.microsoft.com/office/drawing/2014/main" id="{025F0A8B-B0E6-9B42-BC37-7DB51A14A8AA}"/>
              </a:ext>
            </a:extLst>
          </p:cNvPr>
          <p:cNvSpPr>
            <a:spLocks noGrp="1"/>
          </p:cNvSpPr>
          <p:nvPr>
            <p:ph type="title"/>
          </p:nvPr>
        </p:nvSpPr>
        <p:spPr/>
        <p:txBody>
          <a:bodyPr/>
          <a:lstStyle/>
          <a:p>
            <a:r>
              <a:rPr lang="en-US" dirty="0"/>
              <a:t>Increase Population size</a:t>
            </a:r>
          </a:p>
        </p:txBody>
      </p:sp>
      <p:graphicFrame>
        <p:nvGraphicFramePr>
          <p:cNvPr id="15" name="Chart 14">
            <a:extLst>
              <a:ext uri="{FF2B5EF4-FFF2-40B4-BE49-F238E27FC236}">
                <a16:creationId xmlns:a16="http://schemas.microsoft.com/office/drawing/2014/main" id="{E640DC52-F999-F341-934E-3E3167A9F867}"/>
              </a:ext>
            </a:extLst>
          </p:cNvPr>
          <p:cNvGraphicFramePr>
            <a:graphicFrameLocks/>
          </p:cNvGraphicFramePr>
          <p:nvPr>
            <p:extLst>
              <p:ext uri="{D42A27DB-BD31-4B8C-83A1-F6EECF244321}">
                <p14:modId xmlns:p14="http://schemas.microsoft.com/office/powerpoint/2010/main" val="353939482"/>
              </p:ext>
            </p:extLst>
          </p:nvPr>
        </p:nvGraphicFramePr>
        <p:xfrm>
          <a:off x="762743" y="1532187"/>
          <a:ext cx="5644803" cy="447052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73119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DC737-453D-FC48-99E5-68E328B66C43}"/>
              </a:ext>
            </a:extLst>
          </p:cNvPr>
          <p:cNvSpPr>
            <a:spLocks noGrp="1"/>
          </p:cNvSpPr>
          <p:nvPr>
            <p:ph idx="1"/>
          </p:nvPr>
        </p:nvSpPr>
        <p:spPr>
          <a:xfrm>
            <a:off x="2845466" y="1690689"/>
            <a:ext cx="9280358" cy="4351338"/>
          </a:xfrm>
        </p:spPr>
        <p:txBody>
          <a:bodyPr>
            <a:normAutofit/>
          </a:bodyPr>
          <a:lstStyle/>
          <a:p>
            <a:pPr marL="0" lvl="0" indent="0">
              <a:lnSpc>
                <a:spcPct val="100000"/>
              </a:lnSpc>
              <a:spcBef>
                <a:spcPts val="0"/>
              </a:spcBef>
              <a:buNone/>
              <a:defRPr/>
            </a:pPr>
            <a:r>
              <a:rPr lang="en-US" sz="4800" dirty="0"/>
              <a:t>populations with more variable growth rates have lower viability</a:t>
            </a:r>
          </a:p>
          <a:p>
            <a:pPr marL="0" lvl="0" indent="0">
              <a:lnSpc>
                <a:spcPct val="100000"/>
              </a:lnSpc>
              <a:spcBef>
                <a:spcPts val="0"/>
              </a:spcBef>
              <a:buNone/>
              <a:defRPr/>
            </a:pPr>
            <a:endParaRPr lang="en-US" sz="4800" dirty="0"/>
          </a:p>
          <a:p>
            <a:pPr marL="0" lvl="0" indent="0">
              <a:lnSpc>
                <a:spcPct val="100000"/>
              </a:lnSpc>
              <a:spcBef>
                <a:spcPts val="0"/>
              </a:spcBef>
              <a:buNone/>
              <a:defRPr/>
            </a:pPr>
            <a:r>
              <a:rPr lang="en-US" sz="4800" dirty="0"/>
              <a:t>populations with more variable growth rates have higher viability</a:t>
            </a:r>
          </a:p>
          <a:p>
            <a:endParaRPr lang="en-US" sz="4800" dirty="0"/>
          </a:p>
        </p:txBody>
      </p:sp>
      <p:sp>
        <p:nvSpPr>
          <p:cNvPr id="4" name="Slide Number Placeholder 3">
            <a:extLst>
              <a:ext uri="{FF2B5EF4-FFF2-40B4-BE49-F238E27FC236}">
                <a16:creationId xmlns:a16="http://schemas.microsoft.com/office/drawing/2014/main" id="{F4CCAB9C-D4B0-7146-8390-C2C732F1D3E1}"/>
              </a:ext>
            </a:extLst>
          </p:cNvPr>
          <p:cNvSpPr>
            <a:spLocks noGrp="1"/>
          </p:cNvSpPr>
          <p:nvPr>
            <p:ph type="sldNum" sz="quarter" idx="12"/>
          </p:nvPr>
        </p:nvSpPr>
        <p:spPr/>
        <p:txBody>
          <a:bodyPr/>
          <a:lstStyle/>
          <a:p>
            <a:fld id="{14DFC975-2FD7-44A5-9E78-ECBA46156075}" type="slidenum">
              <a:rPr lang="en-US" smtClean="0"/>
              <a:t>23</a:t>
            </a:fld>
            <a:endParaRPr lang="en-US"/>
          </a:p>
        </p:txBody>
      </p:sp>
      <p:pic>
        <p:nvPicPr>
          <p:cNvPr id="7" name="Picture 4" descr="❤️ Red Heart Emoji | Heart Emoji">
            <a:extLst>
              <a:ext uri="{FF2B5EF4-FFF2-40B4-BE49-F238E27FC236}">
                <a16:creationId xmlns:a16="http://schemas.microsoft.com/office/drawing/2014/main" id="{F4997A3D-BAF8-F744-A672-A124D194A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33" r="21524"/>
          <a:stretch/>
        </p:blipFill>
        <p:spPr bwMode="auto">
          <a:xfrm>
            <a:off x="427119" y="1406193"/>
            <a:ext cx="2286001" cy="22499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Thumbs Up Emoji (U+1F44D)">
            <a:extLst>
              <a:ext uri="{FF2B5EF4-FFF2-40B4-BE49-F238E27FC236}">
                <a16:creationId xmlns:a16="http://schemas.microsoft.com/office/drawing/2014/main" id="{D2D7B16C-A932-CA4D-B24B-370BDE82F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773" y="3656098"/>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38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500+ Weather Pictures | Download Free Images &amp; Stock Photos on Unsplash">
            <a:extLst>
              <a:ext uri="{FF2B5EF4-FFF2-40B4-BE49-F238E27FC236}">
                <a16:creationId xmlns:a16="http://schemas.microsoft.com/office/drawing/2014/main" id="{5DBAED0F-ED67-054A-916B-80268CADC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067" y="3081588"/>
            <a:ext cx="4377281" cy="291532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offin outline">
            <a:extLst>
              <a:ext uri="{FF2B5EF4-FFF2-40B4-BE49-F238E27FC236}">
                <a16:creationId xmlns:a16="http://schemas.microsoft.com/office/drawing/2014/main" id="{45220217-9176-6D41-8A15-497F2AF714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7151" y="1715668"/>
            <a:ext cx="1236134" cy="1236134"/>
          </a:xfrm>
          <a:prstGeom prst="rect">
            <a:avLst/>
          </a:prstGeom>
        </p:spPr>
      </p:pic>
      <p:pic>
        <p:nvPicPr>
          <p:cNvPr id="9" name="Graphic 8" descr="Stroller outline">
            <a:extLst>
              <a:ext uri="{FF2B5EF4-FFF2-40B4-BE49-F238E27FC236}">
                <a16:creationId xmlns:a16="http://schemas.microsoft.com/office/drawing/2014/main" id="{C78B5D4F-A30C-3A4F-87EE-10CB53071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4709" y="1532187"/>
            <a:ext cx="1549401" cy="1549401"/>
          </a:xfrm>
          <a:prstGeom prst="rect">
            <a:avLst/>
          </a:prstGeom>
        </p:spPr>
      </p:pic>
      <p:sp>
        <p:nvSpPr>
          <p:cNvPr id="10" name="TextBox 9">
            <a:extLst>
              <a:ext uri="{FF2B5EF4-FFF2-40B4-BE49-F238E27FC236}">
                <a16:creationId xmlns:a16="http://schemas.microsoft.com/office/drawing/2014/main" id="{090F9CF4-F1FA-144B-895E-1796FD56EA60}"/>
              </a:ext>
            </a:extLst>
          </p:cNvPr>
          <p:cNvSpPr txBox="1"/>
          <p:nvPr/>
        </p:nvSpPr>
        <p:spPr>
          <a:xfrm>
            <a:off x="10021824" y="5996909"/>
            <a:ext cx="873894" cy="307777"/>
          </a:xfrm>
          <a:prstGeom prst="rect">
            <a:avLst/>
          </a:prstGeom>
          <a:noFill/>
        </p:spPr>
        <p:txBody>
          <a:bodyPr wrap="none" rtlCol="0">
            <a:spAutoFit/>
          </a:bodyPr>
          <a:lstStyle/>
          <a:p>
            <a:r>
              <a:rPr lang="en-US" sz="1400" dirty="0" err="1"/>
              <a:t>Noaa.gov</a:t>
            </a:r>
            <a:endParaRPr lang="en-US" sz="1400" dirty="0"/>
          </a:p>
        </p:txBody>
      </p:sp>
      <p:sp>
        <p:nvSpPr>
          <p:cNvPr id="13" name="Slide Number Placeholder 12">
            <a:extLst>
              <a:ext uri="{FF2B5EF4-FFF2-40B4-BE49-F238E27FC236}">
                <a16:creationId xmlns:a16="http://schemas.microsoft.com/office/drawing/2014/main" id="{61191005-A536-E941-A045-FCE59B4DA8F3}"/>
              </a:ext>
            </a:extLst>
          </p:cNvPr>
          <p:cNvSpPr>
            <a:spLocks noGrp="1"/>
          </p:cNvSpPr>
          <p:nvPr>
            <p:ph type="sldNum" sz="quarter" idx="12"/>
          </p:nvPr>
        </p:nvSpPr>
        <p:spPr/>
        <p:txBody>
          <a:bodyPr/>
          <a:lstStyle/>
          <a:p>
            <a:fld id="{14DFC975-2FD7-44A5-9E78-ECBA46156075}" type="slidenum">
              <a:rPr lang="en-US" smtClean="0"/>
              <a:t>24</a:t>
            </a:fld>
            <a:endParaRPr lang="en-US"/>
          </a:p>
        </p:txBody>
      </p:sp>
      <p:sp>
        <p:nvSpPr>
          <p:cNvPr id="3" name="TextBox 2">
            <a:extLst>
              <a:ext uri="{FF2B5EF4-FFF2-40B4-BE49-F238E27FC236}">
                <a16:creationId xmlns:a16="http://schemas.microsoft.com/office/drawing/2014/main" id="{4884722D-5186-D246-B39A-BEEAAD303BF5}"/>
              </a:ext>
            </a:extLst>
          </p:cNvPr>
          <p:cNvSpPr txBox="1"/>
          <p:nvPr/>
        </p:nvSpPr>
        <p:spPr>
          <a:xfrm>
            <a:off x="3200884" y="6209793"/>
            <a:ext cx="586507" cy="369332"/>
          </a:xfrm>
          <a:prstGeom prst="rect">
            <a:avLst/>
          </a:prstGeom>
          <a:noFill/>
        </p:spPr>
        <p:txBody>
          <a:bodyPr wrap="none" rtlCol="0">
            <a:spAutoFit/>
          </a:bodyPr>
          <a:lstStyle/>
          <a:p>
            <a:r>
              <a:rPr lang="en-US" dirty="0"/>
              <a:t>Year</a:t>
            </a:r>
          </a:p>
        </p:txBody>
      </p:sp>
      <p:sp>
        <p:nvSpPr>
          <p:cNvPr id="14" name="TextBox 13">
            <a:extLst>
              <a:ext uri="{FF2B5EF4-FFF2-40B4-BE49-F238E27FC236}">
                <a16:creationId xmlns:a16="http://schemas.microsoft.com/office/drawing/2014/main" id="{B3B6E26D-42EF-524C-88BD-44E4BC8CCE0A}"/>
              </a:ext>
            </a:extLst>
          </p:cNvPr>
          <p:cNvSpPr txBox="1"/>
          <p:nvPr/>
        </p:nvSpPr>
        <p:spPr>
          <a:xfrm rot="16200000">
            <a:off x="-267474" y="3548464"/>
            <a:ext cx="1612236" cy="369332"/>
          </a:xfrm>
          <a:prstGeom prst="rect">
            <a:avLst/>
          </a:prstGeom>
          <a:noFill/>
        </p:spPr>
        <p:txBody>
          <a:bodyPr wrap="none" rtlCol="0">
            <a:spAutoFit/>
          </a:bodyPr>
          <a:lstStyle/>
          <a:p>
            <a:r>
              <a:rPr lang="en-US" dirty="0"/>
              <a:t>Population Size</a:t>
            </a:r>
          </a:p>
        </p:txBody>
      </p:sp>
      <p:graphicFrame>
        <p:nvGraphicFramePr>
          <p:cNvPr id="12" name="Chart 11">
            <a:extLst>
              <a:ext uri="{FF2B5EF4-FFF2-40B4-BE49-F238E27FC236}">
                <a16:creationId xmlns:a16="http://schemas.microsoft.com/office/drawing/2014/main" id="{422ED986-372D-424A-A1D8-7311D592C116}"/>
              </a:ext>
            </a:extLst>
          </p:cNvPr>
          <p:cNvGraphicFramePr>
            <a:graphicFrameLocks/>
          </p:cNvGraphicFramePr>
          <p:nvPr>
            <p:extLst>
              <p:ext uri="{D42A27DB-BD31-4B8C-83A1-F6EECF244321}">
                <p14:modId xmlns:p14="http://schemas.microsoft.com/office/powerpoint/2010/main" val="186870824"/>
              </p:ext>
            </p:extLst>
          </p:nvPr>
        </p:nvGraphicFramePr>
        <p:xfrm>
          <a:off x="723310" y="1340768"/>
          <a:ext cx="5960757" cy="4735623"/>
        </p:xfrm>
        <a:graphic>
          <a:graphicData uri="http://schemas.openxmlformats.org/drawingml/2006/chart">
            <c:chart xmlns:c="http://schemas.openxmlformats.org/drawingml/2006/chart" xmlns:r="http://schemas.openxmlformats.org/officeDocument/2006/relationships" r:id="rId8"/>
          </a:graphicData>
        </a:graphic>
      </p:graphicFrame>
      <p:sp>
        <p:nvSpPr>
          <p:cNvPr id="7" name="Title 6">
            <a:extLst>
              <a:ext uri="{FF2B5EF4-FFF2-40B4-BE49-F238E27FC236}">
                <a16:creationId xmlns:a16="http://schemas.microsoft.com/office/drawing/2014/main" id="{025F0A8B-B0E6-9B42-BC37-7DB51A14A8AA}"/>
              </a:ext>
            </a:extLst>
          </p:cNvPr>
          <p:cNvSpPr>
            <a:spLocks noGrp="1"/>
          </p:cNvSpPr>
          <p:nvPr>
            <p:ph type="title"/>
          </p:nvPr>
        </p:nvSpPr>
        <p:spPr/>
        <p:txBody>
          <a:bodyPr/>
          <a:lstStyle/>
          <a:p>
            <a:r>
              <a:rPr lang="en-US" dirty="0"/>
              <a:t>Increase variability</a:t>
            </a:r>
          </a:p>
        </p:txBody>
      </p:sp>
    </p:spTree>
    <p:extLst>
      <p:ext uri="{BB962C8B-B14F-4D97-AF65-F5344CB8AC3E}">
        <p14:creationId xmlns:p14="http://schemas.microsoft.com/office/powerpoint/2010/main" val="1949310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49DB-1F9D-5440-AF7B-0CA741A4F381}"/>
              </a:ext>
            </a:extLst>
          </p:cNvPr>
          <p:cNvSpPr>
            <a:spLocks noGrp="1"/>
          </p:cNvSpPr>
          <p:nvPr>
            <p:ph type="title"/>
          </p:nvPr>
        </p:nvSpPr>
        <p:spPr/>
        <p:txBody>
          <a:bodyPr/>
          <a:lstStyle/>
          <a:p>
            <a:r>
              <a:rPr lang="en-US" dirty="0"/>
              <a:t>Population quasi-extinction</a:t>
            </a:r>
          </a:p>
        </p:txBody>
      </p:sp>
      <p:sp>
        <p:nvSpPr>
          <p:cNvPr id="3" name="Content Placeholder 2">
            <a:extLst>
              <a:ext uri="{FF2B5EF4-FFF2-40B4-BE49-F238E27FC236}">
                <a16:creationId xmlns:a16="http://schemas.microsoft.com/office/drawing/2014/main" id="{25B9171C-7986-5341-99D6-6BEE8CF44CCC}"/>
              </a:ext>
            </a:extLst>
          </p:cNvPr>
          <p:cNvSpPr>
            <a:spLocks noGrp="1"/>
          </p:cNvSpPr>
          <p:nvPr>
            <p:ph idx="1"/>
          </p:nvPr>
        </p:nvSpPr>
        <p:spPr>
          <a:xfrm>
            <a:off x="1587710" y="1509823"/>
            <a:ext cx="10363285" cy="4703935"/>
          </a:xfrm>
        </p:spPr>
        <p:txBody>
          <a:bodyPr>
            <a:normAutofit/>
          </a:bodyPr>
          <a:lstStyle/>
          <a:p>
            <a:pPr marL="0" indent="0">
              <a:buNone/>
            </a:pPr>
            <a:r>
              <a:rPr lang="en-CA" dirty="0"/>
              <a:t>Population size at which extinction risk reaches some important management threshold.</a:t>
            </a:r>
          </a:p>
          <a:p>
            <a:endParaRPr lang="en-CA" dirty="0"/>
          </a:p>
          <a:p>
            <a:pPr marL="0" indent="0">
              <a:buNone/>
            </a:pPr>
            <a:endParaRPr lang="en-CA" dirty="0"/>
          </a:p>
        </p:txBody>
      </p:sp>
      <p:sp>
        <p:nvSpPr>
          <p:cNvPr id="7" name="TextBox 6">
            <a:extLst>
              <a:ext uri="{FF2B5EF4-FFF2-40B4-BE49-F238E27FC236}">
                <a16:creationId xmlns:a16="http://schemas.microsoft.com/office/drawing/2014/main" id="{A2957B21-EB48-6742-BA43-8D5DEA375F6B}"/>
              </a:ext>
            </a:extLst>
          </p:cNvPr>
          <p:cNvSpPr txBox="1"/>
          <p:nvPr/>
        </p:nvSpPr>
        <p:spPr>
          <a:xfrm>
            <a:off x="8421028" y="6300142"/>
            <a:ext cx="2424223" cy="338554"/>
          </a:xfrm>
          <a:prstGeom prst="rect">
            <a:avLst/>
          </a:prstGeom>
          <a:noFill/>
        </p:spPr>
        <p:txBody>
          <a:bodyPr wrap="square" rtlCol="0">
            <a:spAutoFit/>
          </a:bodyPr>
          <a:lstStyle/>
          <a:p>
            <a:r>
              <a:rPr lang="en-US" sz="1600" dirty="0"/>
              <a:t>Gonzalez, A. (2014)</a:t>
            </a:r>
          </a:p>
        </p:txBody>
      </p:sp>
      <p:grpSp>
        <p:nvGrpSpPr>
          <p:cNvPr id="12" name="Group 11">
            <a:extLst>
              <a:ext uri="{FF2B5EF4-FFF2-40B4-BE49-F238E27FC236}">
                <a16:creationId xmlns:a16="http://schemas.microsoft.com/office/drawing/2014/main" id="{6BA1A40F-9D85-F047-86E1-272C6170BA12}"/>
              </a:ext>
            </a:extLst>
          </p:cNvPr>
          <p:cNvGrpSpPr/>
          <p:nvPr/>
        </p:nvGrpSpPr>
        <p:grpSpPr>
          <a:xfrm>
            <a:off x="1795343" y="1879164"/>
            <a:ext cx="9257541" cy="4886252"/>
            <a:chOff x="2233453" y="1971748"/>
            <a:chExt cx="8370837" cy="4647258"/>
          </a:xfrm>
        </p:grpSpPr>
        <p:grpSp>
          <p:nvGrpSpPr>
            <p:cNvPr id="10" name="Group 9">
              <a:extLst>
                <a:ext uri="{FF2B5EF4-FFF2-40B4-BE49-F238E27FC236}">
                  <a16:creationId xmlns:a16="http://schemas.microsoft.com/office/drawing/2014/main" id="{FF1F227B-202A-3A48-B04C-44F369E1B239}"/>
                </a:ext>
              </a:extLst>
            </p:cNvPr>
            <p:cNvGrpSpPr/>
            <p:nvPr/>
          </p:nvGrpSpPr>
          <p:grpSpPr>
            <a:xfrm>
              <a:off x="2233453" y="1971748"/>
              <a:ext cx="8370837" cy="4647258"/>
              <a:chOff x="2233453" y="1971748"/>
              <a:chExt cx="8370837" cy="4647258"/>
            </a:xfrm>
          </p:grpSpPr>
          <p:pic>
            <p:nvPicPr>
              <p:cNvPr id="8" name="Picture 7" descr="Text&#10;&#10;Description automatically generated">
                <a:extLst>
                  <a:ext uri="{FF2B5EF4-FFF2-40B4-BE49-F238E27FC236}">
                    <a16:creationId xmlns:a16="http://schemas.microsoft.com/office/drawing/2014/main" id="{699008AF-D221-8B4B-9812-550388E43DC3}"/>
                  </a:ext>
                </a:extLst>
              </p:cNvPr>
              <p:cNvPicPr>
                <a:picLocks noChangeAspect="1"/>
              </p:cNvPicPr>
              <p:nvPr/>
            </p:nvPicPr>
            <p:blipFill>
              <a:blip r:embed="rId3">
                <a:biLevel thresh="75000"/>
              </a:blip>
              <a:stretch>
                <a:fillRect/>
              </a:stretch>
            </p:blipFill>
            <p:spPr>
              <a:xfrm>
                <a:off x="2233453" y="1971748"/>
                <a:ext cx="8370837" cy="4647258"/>
              </a:xfrm>
              <a:prstGeom prst="rect">
                <a:avLst/>
              </a:prstGeom>
            </p:spPr>
          </p:pic>
          <p:sp>
            <p:nvSpPr>
              <p:cNvPr id="9" name="Rectangle 8">
                <a:extLst>
                  <a:ext uri="{FF2B5EF4-FFF2-40B4-BE49-F238E27FC236}">
                    <a16:creationId xmlns:a16="http://schemas.microsoft.com/office/drawing/2014/main" id="{66A34ADA-F5F0-0A42-AA1E-3B2F485D3EA6}"/>
                  </a:ext>
                </a:extLst>
              </p:cNvPr>
              <p:cNvSpPr/>
              <p:nvPr/>
            </p:nvSpPr>
            <p:spPr>
              <a:xfrm>
                <a:off x="6214820" y="3340728"/>
                <a:ext cx="3877447" cy="1095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C8AAE3E1-0251-8248-99E2-3794EC131A39}"/>
                </a:ext>
              </a:extLst>
            </p:cNvPr>
            <p:cNvSpPr/>
            <p:nvPr/>
          </p:nvSpPr>
          <p:spPr>
            <a:xfrm>
              <a:off x="7954471" y="4936142"/>
              <a:ext cx="1871455" cy="101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lide Number Placeholder 12">
            <a:extLst>
              <a:ext uri="{FF2B5EF4-FFF2-40B4-BE49-F238E27FC236}">
                <a16:creationId xmlns:a16="http://schemas.microsoft.com/office/drawing/2014/main" id="{E88E4357-4222-674B-870B-0611C3D760E1}"/>
              </a:ext>
            </a:extLst>
          </p:cNvPr>
          <p:cNvSpPr>
            <a:spLocks noGrp="1"/>
          </p:cNvSpPr>
          <p:nvPr>
            <p:ph type="sldNum" sz="quarter" idx="12"/>
          </p:nvPr>
        </p:nvSpPr>
        <p:spPr/>
        <p:txBody>
          <a:bodyPr/>
          <a:lstStyle/>
          <a:p>
            <a:fld id="{14DFC975-2FD7-44A5-9E78-ECBA46156075}" type="slidenum">
              <a:rPr lang="en-US" smtClean="0"/>
              <a:t>25</a:t>
            </a:fld>
            <a:endParaRPr lang="en-US"/>
          </a:p>
        </p:txBody>
      </p:sp>
    </p:spTree>
    <p:extLst>
      <p:ext uri="{BB962C8B-B14F-4D97-AF65-F5344CB8AC3E}">
        <p14:creationId xmlns:p14="http://schemas.microsoft.com/office/powerpoint/2010/main" val="2162865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a:extLst>
              <a:ext uri="{FF2B5EF4-FFF2-40B4-BE49-F238E27FC236}">
                <a16:creationId xmlns:a16="http://schemas.microsoft.com/office/drawing/2014/main" id="{FCC2B2D9-5DCF-8A46-A337-CA4D5094A6FA}"/>
              </a:ext>
            </a:extLst>
          </p:cNvPr>
          <p:cNvSpPr>
            <a:spLocks noChangeArrowheads="1"/>
          </p:cNvSpPr>
          <p:nvPr/>
        </p:nvSpPr>
        <p:spPr bwMode="auto">
          <a:xfrm>
            <a:off x="247650" y="393364"/>
            <a:ext cx="11944350"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2040" tIns="60840" rIns="122040" bIns="60840"/>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Lst>
              <a:defRPr>
                <a:solidFill>
                  <a:srgbClr val="000000"/>
                </a:solidFill>
                <a:latin typeface="Arial" panose="020B0604020202020204" pitchFamily="34" charset="0"/>
                <a:cs typeface="Noto Sans CJK SC Regular" panose="020B0502040504020204" pitchFamily="34"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Lst>
              <a:defRPr>
                <a:solidFill>
                  <a:srgbClr val="000000"/>
                </a:solidFill>
                <a:latin typeface="Arial" panose="020B0604020202020204" pitchFamily="34" charset="0"/>
                <a:cs typeface="Noto Sans CJK SC Regular" panose="020B0502040504020204" pitchFamily="34"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Lst>
              <a:defRPr>
                <a:solidFill>
                  <a:srgbClr val="000000"/>
                </a:solidFill>
                <a:latin typeface="Arial" panose="020B0604020202020204" pitchFamily="34" charset="0"/>
                <a:cs typeface="Noto Sans CJK SC Regular" panose="020B0502040504020204" pitchFamily="34"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Lst>
              <a:defRPr>
                <a:solidFill>
                  <a:srgbClr val="000000"/>
                </a:solidFill>
                <a:latin typeface="Arial" panose="020B0604020202020204" pitchFamily="34" charset="0"/>
                <a:cs typeface="Noto Sans CJK SC Regular" panose="020B0502040504020204" pitchFamily="34"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Lst>
              <a:defRPr>
                <a:solidFill>
                  <a:srgbClr val="000000"/>
                </a:solidFill>
                <a:latin typeface="Arial" panose="020B0604020202020204" pitchFamily="34" charset="0"/>
                <a:cs typeface="Noto Sans CJK SC Regular" panose="020B0502040504020204" pitchFamily="34" charset="0"/>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Lst>
              <a:defRPr>
                <a:solidFill>
                  <a:srgbClr val="000000"/>
                </a:solidFill>
                <a:latin typeface="Arial" panose="020B0604020202020204" pitchFamily="34" charset="0"/>
                <a:cs typeface="Noto Sans CJK SC Regular" panose="020B0502040504020204" pitchFamily="34" charset="0"/>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Lst>
              <a:defRPr>
                <a:solidFill>
                  <a:srgbClr val="000000"/>
                </a:solidFill>
                <a:latin typeface="Arial" panose="020B0604020202020204" pitchFamily="34" charset="0"/>
                <a:cs typeface="Noto Sans CJK SC Regular" panose="020B0502040504020204" pitchFamily="34" charset="0"/>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Lst>
              <a:defRPr>
                <a:solidFill>
                  <a:srgbClr val="000000"/>
                </a:solidFill>
                <a:latin typeface="Arial" panose="020B0604020202020204" pitchFamily="34" charset="0"/>
                <a:cs typeface="Noto Sans CJK SC Regular" panose="020B0502040504020204" pitchFamily="34" charset="0"/>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Lst>
              <a:defRPr>
                <a:solidFill>
                  <a:srgbClr val="000000"/>
                </a:solidFill>
                <a:latin typeface="Arial" panose="020B0604020202020204" pitchFamily="34" charset="0"/>
                <a:cs typeface="Noto Sans CJK SC Regular" panose="020B0502040504020204" pitchFamily="34" charset="0"/>
              </a:defRPr>
            </a:lvl9pPr>
          </a:lstStyle>
          <a:p>
            <a:pPr algn="ctr">
              <a:lnSpc>
                <a:spcPct val="100000"/>
              </a:lnSpc>
            </a:pPr>
            <a:r>
              <a:rPr lang="en-CA" altLang="en-US" sz="4400" dirty="0">
                <a:solidFill>
                  <a:schemeClr val="tx1"/>
                </a:solidFill>
                <a:latin typeface="+mj-lt"/>
              </a:rPr>
              <a:t>Functionally Extinct:  </a:t>
            </a:r>
          </a:p>
          <a:p>
            <a:pPr algn="ctr">
              <a:lnSpc>
                <a:spcPct val="100000"/>
              </a:lnSpc>
            </a:pPr>
            <a:r>
              <a:rPr lang="en-CA" altLang="en-US" sz="4400" dirty="0">
                <a:solidFill>
                  <a:schemeClr val="tx1"/>
                </a:solidFill>
                <a:latin typeface="+mj-lt"/>
              </a:rPr>
              <a:t>American Chestnut (</a:t>
            </a:r>
            <a:r>
              <a:rPr lang="en-CA" altLang="en-US" sz="4400" i="1" dirty="0">
                <a:solidFill>
                  <a:schemeClr val="tx1"/>
                </a:solidFill>
                <a:latin typeface="+mj-lt"/>
                <a:cs typeface="Tahoma" panose="020B0604030504040204" pitchFamily="34" charset="0"/>
              </a:rPr>
              <a:t>Castanea dentata)</a:t>
            </a:r>
            <a:endParaRPr lang="en-CA" altLang="en-US" sz="4400" dirty="0">
              <a:solidFill>
                <a:schemeClr val="tx1"/>
              </a:solidFill>
              <a:latin typeface="+mj-lt"/>
            </a:endParaRPr>
          </a:p>
          <a:p>
            <a:pPr>
              <a:lnSpc>
                <a:spcPct val="100000"/>
              </a:lnSpc>
            </a:pPr>
            <a:endParaRPr lang="en-CA" altLang="en-US" sz="2800" dirty="0">
              <a:latin typeface="+mj-lt"/>
            </a:endParaRPr>
          </a:p>
        </p:txBody>
      </p:sp>
      <p:pic>
        <p:nvPicPr>
          <p:cNvPr id="5122" name="Picture 2" descr="American chestnut - Wikipedia">
            <a:extLst>
              <a:ext uri="{FF2B5EF4-FFF2-40B4-BE49-F238E27FC236}">
                <a16:creationId xmlns:a16="http://schemas.microsoft.com/office/drawing/2014/main" id="{C87898EE-3AAA-B148-86D0-67BA8A1D1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43" y="3577398"/>
            <a:ext cx="3877236" cy="271733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Blight fight: the story of America's chestnuts offers hope for British  trees | Trees and forests | The Guardian">
            <a:extLst>
              <a:ext uri="{FF2B5EF4-FFF2-40B4-BE49-F238E27FC236}">
                <a16:creationId xmlns:a16="http://schemas.microsoft.com/office/drawing/2014/main" id="{70E191A1-4104-8343-80AD-2A565551A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840" y="2190943"/>
            <a:ext cx="2659083" cy="33539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 fungus that changed American ecosystems forever, the Chestnut blight  (Cryphonectria parasitica)">
            <a:extLst>
              <a:ext uri="{FF2B5EF4-FFF2-40B4-BE49-F238E27FC236}">
                <a16:creationId xmlns:a16="http://schemas.microsoft.com/office/drawing/2014/main" id="{9E8ADFCB-6BE0-D44D-8085-9689D398C9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684" y="3110698"/>
            <a:ext cx="3837620" cy="33539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CCEE86-CAD9-5141-9D5D-10DDA3DD21D0}"/>
              </a:ext>
            </a:extLst>
          </p:cNvPr>
          <p:cNvSpPr txBox="1"/>
          <p:nvPr/>
        </p:nvSpPr>
        <p:spPr>
          <a:xfrm>
            <a:off x="7924684" y="2402812"/>
            <a:ext cx="2786660" cy="707886"/>
          </a:xfrm>
          <a:prstGeom prst="rect">
            <a:avLst/>
          </a:prstGeom>
          <a:noFill/>
        </p:spPr>
        <p:txBody>
          <a:bodyPr wrap="none" rtlCol="0">
            <a:spAutoFit/>
          </a:bodyPr>
          <a:lstStyle/>
          <a:p>
            <a:r>
              <a:rPr lang="en-US" sz="2000" i="1" dirty="0" err="1"/>
              <a:t>Cryphonectria</a:t>
            </a:r>
            <a:r>
              <a:rPr lang="en-US" sz="2000" i="1" dirty="0"/>
              <a:t> </a:t>
            </a:r>
            <a:r>
              <a:rPr lang="en-US" sz="2000" i="1" dirty="0" err="1"/>
              <a:t>parasitica</a:t>
            </a:r>
            <a:r>
              <a:rPr lang="en-US" sz="2000" dirty="0"/>
              <a:t>,</a:t>
            </a:r>
          </a:p>
          <a:p>
            <a:r>
              <a:rPr lang="en-US" sz="2000" dirty="0"/>
              <a:t>Chestnut Blight fungus</a:t>
            </a:r>
          </a:p>
        </p:txBody>
      </p:sp>
      <p:sp>
        <p:nvSpPr>
          <p:cNvPr id="3" name="TextBox 2">
            <a:extLst>
              <a:ext uri="{FF2B5EF4-FFF2-40B4-BE49-F238E27FC236}">
                <a16:creationId xmlns:a16="http://schemas.microsoft.com/office/drawing/2014/main" id="{C508038B-4FB2-8A49-B45A-22B42050200F}"/>
              </a:ext>
            </a:extLst>
          </p:cNvPr>
          <p:cNvSpPr txBox="1"/>
          <p:nvPr/>
        </p:nvSpPr>
        <p:spPr>
          <a:xfrm>
            <a:off x="9457299" y="6464636"/>
            <a:ext cx="2001574" cy="307777"/>
          </a:xfrm>
          <a:prstGeom prst="rect">
            <a:avLst/>
          </a:prstGeom>
          <a:noFill/>
        </p:spPr>
        <p:txBody>
          <a:bodyPr wrap="none" rtlCol="0">
            <a:spAutoFit/>
          </a:bodyPr>
          <a:lstStyle/>
          <a:p>
            <a:r>
              <a:rPr lang="en-US" sz="1400" dirty="0" err="1"/>
              <a:t>Forestfloornarrative.com</a:t>
            </a:r>
            <a:endParaRPr lang="en-US" sz="1400" dirty="0"/>
          </a:p>
        </p:txBody>
      </p:sp>
      <p:sp>
        <p:nvSpPr>
          <p:cNvPr id="4" name="TextBox 3">
            <a:extLst>
              <a:ext uri="{FF2B5EF4-FFF2-40B4-BE49-F238E27FC236}">
                <a16:creationId xmlns:a16="http://schemas.microsoft.com/office/drawing/2014/main" id="{12766926-FD0F-774D-95BC-13716A7C4320}"/>
              </a:ext>
            </a:extLst>
          </p:cNvPr>
          <p:cNvSpPr txBox="1"/>
          <p:nvPr/>
        </p:nvSpPr>
        <p:spPr>
          <a:xfrm>
            <a:off x="3585058" y="6259950"/>
            <a:ext cx="1015021" cy="338554"/>
          </a:xfrm>
          <a:prstGeom prst="rect">
            <a:avLst/>
          </a:prstGeom>
          <a:noFill/>
        </p:spPr>
        <p:txBody>
          <a:bodyPr wrap="none" rtlCol="0">
            <a:spAutoFit/>
          </a:bodyPr>
          <a:lstStyle/>
          <a:p>
            <a:r>
              <a:rPr lang="en-US" sz="1600" dirty="0"/>
              <a:t>Wikipedia</a:t>
            </a:r>
          </a:p>
        </p:txBody>
      </p:sp>
      <p:sp>
        <p:nvSpPr>
          <p:cNvPr id="5" name="TextBox 4">
            <a:extLst>
              <a:ext uri="{FF2B5EF4-FFF2-40B4-BE49-F238E27FC236}">
                <a16:creationId xmlns:a16="http://schemas.microsoft.com/office/drawing/2014/main" id="{8C71DC2D-3C84-2B40-9168-8ACC7BAB4D73}"/>
              </a:ext>
            </a:extLst>
          </p:cNvPr>
          <p:cNvSpPr txBox="1"/>
          <p:nvPr/>
        </p:nvSpPr>
        <p:spPr>
          <a:xfrm>
            <a:off x="6422244" y="5544881"/>
            <a:ext cx="1169679" cy="307777"/>
          </a:xfrm>
          <a:prstGeom prst="rect">
            <a:avLst/>
          </a:prstGeom>
          <a:noFill/>
        </p:spPr>
        <p:txBody>
          <a:bodyPr wrap="none" rtlCol="0">
            <a:spAutoFit/>
          </a:bodyPr>
          <a:lstStyle/>
          <a:p>
            <a:r>
              <a:rPr lang="en-US" sz="1400" dirty="0"/>
              <a:t>The Guardian</a:t>
            </a:r>
          </a:p>
        </p:txBody>
      </p:sp>
      <p:sp>
        <p:nvSpPr>
          <p:cNvPr id="6" name="Slide Number Placeholder 5">
            <a:extLst>
              <a:ext uri="{FF2B5EF4-FFF2-40B4-BE49-F238E27FC236}">
                <a16:creationId xmlns:a16="http://schemas.microsoft.com/office/drawing/2014/main" id="{9A48A7D7-FBDB-0C4B-806B-AE762DEB8D2F}"/>
              </a:ext>
            </a:extLst>
          </p:cNvPr>
          <p:cNvSpPr>
            <a:spLocks noGrp="1"/>
          </p:cNvSpPr>
          <p:nvPr>
            <p:ph type="sldNum" sz="quarter" idx="12"/>
          </p:nvPr>
        </p:nvSpPr>
        <p:spPr/>
        <p:txBody>
          <a:bodyPr/>
          <a:lstStyle/>
          <a:p>
            <a:fld id="{14DFC975-2FD7-44A5-9E78-ECBA46156075}" type="slidenum">
              <a:rPr lang="en-US" smtClean="0"/>
              <a:t>26</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946" y="497512"/>
            <a:ext cx="9889067" cy="1052736"/>
          </a:xfrm>
          <a:noFill/>
        </p:spPr>
        <p:txBody>
          <a:bodyPr rtlCol="0">
            <a:noAutofit/>
          </a:bodyPr>
          <a:lstStyle/>
          <a:p>
            <a:pPr>
              <a:defRPr/>
            </a:pPr>
            <a:r>
              <a:rPr lang="en-CA" dirty="0">
                <a:solidFill>
                  <a:schemeClr val="tx1">
                    <a:lumMod val="95000"/>
                    <a:lumOff val="5000"/>
                  </a:schemeClr>
                </a:solidFill>
                <a:cs typeface="Arial" pitchFamily="34" charset="0"/>
              </a:rPr>
              <a:t>Minimum viable population (MVP)</a:t>
            </a:r>
          </a:p>
        </p:txBody>
      </p:sp>
      <p:sp>
        <p:nvSpPr>
          <p:cNvPr id="7" name="Rectangle 6"/>
          <p:cNvSpPr/>
          <p:nvPr/>
        </p:nvSpPr>
        <p:spPr>
          <a:xfrm>
            <a:off x="436760" y="2431692"/>
            <a:ext cx="4445418" cy="3816429"/>
          </a:xfrm>
          <a:prstGeom prst="rect">
            <a:avLst/>
          </a:prstGeom>
          <a:noFill/>
          <a:ln>
            <a:noFill/>
          </a:ln>
          <a:effectLst>
            <a:outerShdw blurRad="63500" sx="102000" sy="102000" algn="ct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lvl="1" indent="-342900">
              <a:defRPr/>
            </a:pPr>
            <a:r>
              <a:rPr lang="en-CA" sz="2400" dirty="0">
                <a:solidFill>
                  <a:schemeClr val="tx1"/>
                </a:solidFill>
                <a:cs typeface="Arial" pitchFamily="34" charset="0"/>
              </a:rPr>
              <a:t>Shaffer (1978)</a:t>
            </a:r>
          </a:p>
          <a:p>
            <a:pPr marL="342900" lvl="1" indent="-342900">
              <a:defRPr/>
            </a:pPr>
            <a:endParaRPr lang="en-CA" sz="2400" dirty="0">
              <a:solidFill>
                <a:schemeClr val="tx1"/>
              </a:solidFill>
              <a:cs typeface="Arial" pitchFamily="34" charset="0"/>
            </a:endParaRPr>
          </a:p>
          <a:p>
            <a:pPr marL="342900" lvl="1">
              <a:defRPr/>
            </a:pPr>
            <a:r>
              <a:rPr lang="en-CA" sz="2400" dirty="0">
                <a:solidFill>
                  <a:schemeClr val="tx1"/>
                </a:solidFill>
                <a:cs typeface="Arial" pitchFamily="34" charset="0"/>
              </a:rPr>
              <a:t>A threshold number of individuals expected to guarantee a particular probability persistence for a particular period of time</a:t>
            </a:r>
          </a:p>
          <a:p>
            <a:pPr marL="342900" lvl="1" indent="-342900">
              <a:defRPr/>
            </a:pPr>
            <a:r>
              <a:rPr lang="en-CA" sz="2400" dirty="0">
                <a:solidFill>
                  <a:schemeClr val="tx1"/>
                </a:solidFill>
                <a:cs typeface="Arial" pitchFamily="34" charset="0"/>
              </a:rPr>
              <a:t>	</a:t>
            </a:r>
          </a:p>
          <a:p>
            <a:pPr marL="342900" lvl="1" indent="-342900">
              <a:defRPr/>
            </a:pPr>
            <a:r>
              <a:rPr lang="en-CA" sz="2400" dirty="0">
                <a:solidFill>
                  <a:schemeClr val="tx1"/>
                </a:solidFill>
                <a:cs typeface="Arial" pitchFamily="34" charset="0"/>
              </a:rPr>
              <a:t>e.g.  95% certainty over 100 years</a:t>
            </a:r>
            <a:endParaRPr lang="en-CA" sz="600" dirty="0">
              <a:solidFill>
                <a:schemeClr val="tx1"/>
              </a:solidFill>
              <a:cs typeface="Arial" pitchFamily="34" charset="0"/>
            </a:endParaRPr>
          </a:p>
          <a:p>
            <a:pPr marL="800100" lvl="2" indent="-342900">
              <a:defRPr/>
            </a:pPr>
            <a:endParaRPr lang="en-CA" sz="800" dirty="0">
              <a:solidFill>
                <a:schemeClr val="tx1"/>
              </a:solidFill>
              <a:cs typeface="Arial" pitchFamily="34" charset="0"/>
            </a:endParaRPr>
          </a:p>
          <a:p>
            <a:pPr marL="800100" lvl="2" indent="-342900">
              <a:defRPr/>
            </a:pPr>
            <a:r>
              <a:rPr lang="en-CA" dirty="0">
                <a:solidFill>
                  <a:schemeClr val="tx1"/>
                </a:solidFill>
                <a:cs typeface="Arial" pitchFamily="34" charset="0"/>
              </a:rPr>
              <a:t>   </a:t>
            </a:r>
            <a:endParaRPr lang="en-CA" i="1" dirty="0">
              <a:solidFill>
                <a:schemeClr val="tx1"/>
              </a:solidFill>
              <a:cs typeface="Arial" pitchFamily="34" charset="0"/>
            </a:endParaRPr>
          </a:p>
        </p:txBody>
      </p:sp>
      <p:sp>
        <p:nvSpPr>
          <p:cNvPr id="6" name="Slide Number Placeholder 5">
            <a:extLst>
              <a:ext uri="{FF2B5EF4-FFF2-40B4-BE49-F238E27FC236}">
                <a16:creationId xmlns:a16="http://schemas.microsoft.com/office/drawing/2014/main" id="{1ECF8588-8D49-1B4A-BAA8-B7D7DC267D29}"/>
              </a:ext>
            </a:extLst>
          </p:cNvPr>
          <p:cNvSpPr>
            <a:spLocks noGrp="1"/>
          </p:cNvSpPr>
          <p:nvPr>
            <p:ph type="sldNum" sz="quarter" idx="12"/>
          </p:nvPr>
        </p:nvSpPr>
        <p:spPr/>
        <p:txBody>
          <a:bodyPr/>
          <a:lstStyle/>
          <a:p>
            <a:fld id="{14DFC975-2FD7-44A5-9E78-ECBA46156075}" type="slidenum">
              <a:rPr lang="en-US" smtClean="0"/>
              <a:t>27</a:t>
            </a:fld>
            <a:endParaRPr lang="en-US"/>
          </a:p>
        </p:txBody>
      </p:sp>
      <p:graphicFrame>
        <p:nvGraphicFramePr>
          <p:cNvPr id="11" name="Chart 10">
            <a:extLst>
              <a:ext uri="{FF2B5EF4-FFF2-40B4-BE49-F238E27FC236}">
                <a16:creationId xmlns:a16="http://schemas.microsoft.com/office/drawing/2014/main" id="{E5B11C14-4D32-E048-A2DB-2B51B86EE418}"/>
              </a:ext>
            </a:extLst>
          </p:cNvPr>
          <p:cNvGraphicFramePr>
            <a:graphicFrameLocks/>
          </p:cNvGraphicFramePr>
          <p:nvPr>
            <p:extLst>
              <p:ext uri="{D42A27DB-BD31-4B8C-83A1-F6EECF244321}">
                <p14:modId xmlns:p14="http://schemas.microsoft.com/office/powerpoint/2010/main" val="3817362504"/>
              </p:ext>
            </p:extLst>
          </p:nvPr>
        </p:nvGraphicFramePr>
        <p:xfrm>
          <a:off x="5840468" y="2086817"/>
          <a:ext cx="5513332" cy="405728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3FA32D8F-7E18-7249-8C17-8A0E1F84BB9D}"/>
              </a:ext>
            </a:extLst>
          </p:cNvPr>
          <p:cNvSpPr txBox="1"/>
          <p:nvPr/>
        </p:nvSpPr>
        <p:spPr>
          <a:xfrm>
            <a:off x="8610600" y="6248121"/>
            <a:ext cx="586507" cy="369332"/>
          </a:xfrm>
          <a:prstGeom prst="rect">
            <a:avLst/>
          </a:prstGeom>
          <a:noFill/>
        </p:spPr>
        <p:txBody>
          <a:bodyPr wrap="none" rtlCol="0">
            <a:spAutoFit/>
          </a:bodyPr>
          <a:lstStyle/>
          <a:p>
            <a:r>
              <a:rPr lang="en-US" dirty="0"/>
              <a:t>Year</a:t>
            </a:r>
          </a:p>
        </p:txBody>
      </p:sp>
      <p:sp>
        <p:nvSpPr>
          <p:cNvPr id="13" name="TextBox 12">
            <a:extLst>
              <a:ext uri="{FF2B5EF4-FFF2-40B4-BE49-F238E27FC236}">
                <a16:creationId xmlns:a16="http://schemas.microsoft.com/office/drawing/2014/main" id="{8028CE90-2E00-2747-AB0D-6E60F5CE2E47}"/>
              </a:ext>
            </a:extLst>
          </p:cNvPr>
          <p:cNvSpPr txBox="1"/>
          <p:nvPr/>
        </p:nvSpPr>
        <p:spPr>
          <a:xfrm rot="16200000">
            <a:off x="4260726" y="3728923"/>
            <a:ext cx="1612236" cy="369332"/>
          </a:xfrm>
          <a:prstGeom prst="rect">
            <a:avLst/>
          </a:prstGeom>
          <a:noFill/>
        </p:spPr>
        <p:txBody>
          <a:bodyPr wrap="none" rtlCol="0">
            <a:spAutoFit/>
          </a:bodyPr>
          <a:lstStyle/>
          <a:p>
            <a:r>
              <a:rPr lang="en-US" dirty="0"/>
              <a:t>Population Size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45BE-33A4-124C-BD28-33615E620E31}"/>
              </a:ext>
            </a:extLst>
          </p:cNvPr>
          <p:cNvSpPr>
            <a:spLocks noGrp="1"/>
          </p:cNvSpPr>
          <p:nvPr>
            <p:ph type="title"/>
          </p:nvPr>
        </p:nvSpPr>
        <p:spPr>
          <a:xfrm>
            <a:off x="715595" y="170972"/>
            <a:ext cx="5833412" cy="1727042"/>
          </a:xfrm>
        </p:spPr>
        <p:txBody>
          <a:bodyPr>
            <a:normAutofit/>
          </a:bodyPr>
          <a:lstStyle/>
          <a:p>
            <a:pPr>
              <a:lnSpc>
                <a:spcPct val="90000"/>
              </a:lnSpc>
            </a:pPr>
            <a:r>
              <a:rPr lang="en-US" sz="3700" dirty="0"/>
              <a:t>When eradication is the goal</a:t>
            </a:r>
          </a:p>
        </p:txBody>
      </p:sp>
      <p:sp>
        <p:nvSpPr>
          <p:cNvPr id="3" name="Content Placeholder 2">
            <a:extLst>
              <a:ext uri="{FF2B5EF4-FFF2-40B4-BE49-F238E27FC236}">
                <a16:creationId xmlns:a16="http://schemas.microsoft.com/office/drawing/2014/main" id="{2ABC27FF-DA67-EC4A-B400-A3447D95756F}"/>
              </a:ext>
            </a:extLst>
          </p:cNvPr>
          <p:cNvSpPr>
            <a:spLocks noGrp="1"/>
          </p:cNvSpPr>
          <p:nvPr>
            <p:ph idx="1"/>
          </p:nvPr>
        </p:nvSpPr>
        <p:spPr>
          <a:xfrm>
            <a:off x="6758335" y="2348310"/>
            <a:ext cx="4963672" cy="1727042"/>
          </a:xfrm>
        </p:spPr>
        <p:txBody>
          <a:bodyPr>
            <a:normAutofit/>
          </a:bodyPr>
          <a:lstStyle/>
          <a:p>
            <a:pPr marL="0" indent="0">
              <a:buNone/>
            </a:pPr>
            <a:r>
              <a:rPr lang="en-US" dirty="0"/>
              <a:t>Bringing invasive species populations down below a quasi-extinction threshold (Tobin et al. 2011 </a:t>
            </a:r>
            <a:r>
              <a:rPr lang="en-US" i="1" dirty="0"/>
              <a:t>Ecology Letters</a:t>
            </a:r>
            <a:r>
              <a:rPr lang="en-US" dirty="0"/>
              <a:t>)</a:t>
            </a:r>
          </a:p>
        </p:txBody>
      </p:sp>
      <p:pic>
        <p:nvPicPr>
          <p:cNvPr id="6" name="Picture 5" descr="A picture containing wooden, indoor, floor, wood&#10;&#10;Description automatically generated">
            <a:extLst>
              <a:ext uri="{FF2B5EF4-FFF2-40B4-BE49-F238E27FC236}">
                <a16:creationId xmlns:a16="http://schemas.microsoft.com/office/drawing/2014/main" id="{E69E9C5C-68ED-D041-A563-53F7A4DFDE2B}"/>
              </a:ext>
            </a:extLst>
          </p:cNvPr>
          <p:cNvPicPr>
            <a:picLocks noChangeAspect="1"/>
          </p:cNvPicPr>
          <p:nvPr/>
        </p:nvPicPr>
        <p:blipFill rotWithShape="1">
          <a:blip r:embed="rId3"/>
          <a:srcRect l="754" r="4641" b="2"/>
          <a:stretch/>
        </p:blipFill>
        <p:spPr>
          <a:xfrm>
            <a:off x="354818" y="1463676"/>
            <a:ext cx="5940385" cy="4191255"/>
          </a:xfrm>
          <a:prstGeom prst="rect">
            <a:avLst/>
          </a:prstGeom>
        </p:spPr>
      </p:pic>
      <p:sp>
        <p:nvSpPr>
          <p:cNvPr id="7" name="TextBox 6">
            <a:extLst>
              <a:ext uri="{FF2B5EF4-FFF2-40B4-BE49-F238E27FC236}">
                <a16:creationId xmlns:a16="http://schemas.microsoft.com/office/drawing/2014/main" id="{FB4A73B4-C5D5-B14C-9ADE-1DD99A60CB1A}"/>
              </a:ext>
            </a:extLst>
          </p:cNvPr>
          <p:cNvSpPr txBox="1"/>
          <p:nvPr/>
        </p:nvSpPr>
        <p:spPr>
          <a:xfrm>
            <a:off x="4723683" y="5654931"/>
            <a:ext cx="1571520" cy="369332"/>
          </a:xfrm>
          <a:prstGeom prst="rect">
            <a:avLst/>
          </a:prstGeom>
          <a:noFill/>
        </p:spPr>
        <p:txBody>
          <a:bodyPr wrap="none" rtlCol="0">
            <a:spAutoFit/>
          </a:bodyPr>
          <a:lstStyle/>
          <a:p>
            <a:r>
              <a:rPr lang="en-US" dirty="0" err="1"/>
              <a:t>Nytimes.com</a:t>
            </a:r>
            <a:endParaRPr lang="en-US" dirty="0"/>
          </a:p>
        </p:txBody>
      </p:sp>
      <p:sp>
        <p:nvSpPr>
          <p:cNvPr id="4" name="Slide Number Placeholder 3">
            <a:extLst>
              <a:ext uri="{FF2B5EF4-FFF2-40B4-BE49-F238E27FC236}">
                <a16:creationId xmlns:a16="http://schemas.microsoft.com/office/drawing/2014/main" id="{022C5B17-E007-0B4F-A9A3-C25301600850}"/>
              </a:ext>
            </a:extLst>
          </p:cNvPr>
          <p:cNvSpPr>
            <a:spLocks noGrp="1"/>
          </p:cNvSpPr>
          <p:nvPr>
            <p:ph type="sldNum" sz="quarter" idx="12"/>
          </p:nvPr>
        </p:nvSpPr>
        <p:spPr/>
        <p:txBody>
          <a:bodyPr/>
          <a:lstStyle/>
          <a:p>
            <a:fld id="{14DFC975-2FD7-44A5-9E78-ECBA46156075}" type="slidenum">
              <a:rPr lang="en-US" smtClean="0"/>
              <a:t>28</a:t>
            </a:fld>
            <a:endParaRPr lang="en-US"/>
          </a:p>
        </p:txBody>
      </p:sp>
    </p:spTree>
    <p:extLst>
      <p:ext uri="{BB962C8B-B14F-4D97-AF65-F5344CB8AC3E}">
        <p14:creationId xmlns:p14="http://schemas.microsoft.com/office/powerpoint/2010/main" val="3724199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EA7928-5AEC-6744-8A0F-33B4D4F5F18B}"/>
              </a:ext>
            </a:extLst>
          </p:cNvPr>
          <p:cNvSpPr>
            <a:spLocks noGrp="1"/>
          </p:cNvSpPr>
          <p:nvPr>
            <p:ph type="ctrTitle"/>
          </p:nvPr>
        </p:nvSpPr>
        <p:spPr>
          <a:xfrm>
            <a:off x="4038600" y="1939159"/>
            <a:ext cx="7644627" cy="2751086"/>
          </a:xfrm>
        </p:spPr>
        <p:txBody>
          <a:bodyPr>
            <a:normAutofit/>
          </a:bodyPr>
          <a:lstStyle/>
          <a:p>
            <a:pPr algn="r"/>
            <a:r>
              <a:rPr lang="en-US" dirty="0"/>
              <a:t>3. Demographic PVA</a:t>
            </a:r>
            <a:br>
              <a:rPr lang="en-US" dirty="0"/>
            </a:br>
            <a:r>
              <a:rPr lang="en-US" sz="4000" dirty="0"/>
              <a:t>structured population models</a:t>
            </a:r>
            <a:endParaRPr lang="en-US" dirty="0"/>
          </a:p>
        </p:txBody>
      </p:sp>
      <p:sp>
        <p:nvSpPr>
          <p:cNvPr id="3" name="Slide Number Placeholder 2">
            <a:extLst>
              <a:ext uri="{FF2B5EF4-FFF2-40B4-BE49-F238E27FC236}">
                <a16:creationId xmlns:a16="http://schemas.microsoft.com/office/drawing/2014/main" id="{06C4112A-6F45-9740-899E-23E1419E96AA}"/>
              </a:ext>
            </a:extLst>
          </p:cNvPr>
          <p:cNvSpPr>
            <a:spLocks noGrp="1"/>
          </p:cNvSpPr>
          <p:nvPr>
            <p:ph type="sldNum" sz="quarter" idx="12"/>
          </p:nvPr>
        </p:nvSpPr>
        <p:spPr/>
        <p:txBody>
          <a:bodyPr/>
          <a:lstStyle/>
          <a:p>
            <a:fld id="{14DFC975-2FD7-44A5-9E78-ECBA46156075}" type="slidenum">
              <a:rPr lang="en-US" smtClean="0"/>
              <a:t>29</a:t>
            </a:fld>
            <a:endParaRPr lang="en-US"/>
          </a:p>
        </p:txBody>
      </p:sp>
    </p:spTree>
    <p:extLst>
      <p:ext uri="{BB962C8B-B14F-4D97-AF65-F5344CB8AC3E}">
        <p14:creationId xmlns:p14="http://schemas.microsoft.com/office/powerpoint/2010/main" val="373184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group of rocks on a beach&#10;&#10;Description automatically generated with medium confidence">
            <a:extLst>
              <a:ext uri="{FF2B5EF4-FFF2-40B4-BE49-F238E27FC236}">
                <a16:creationId xmlns:a16="http://schemas.microsoft.com/office/drawing/2014/main" id="{8C25CA8B-E8B1-4945-87CD-82C92B8DFA17}"/>
              </a:ext>
            </a:extLst>
          </p:cNvPr>
          <p:cNvPicPr>
            <a:picLocks noChangeAspect="1"/>
          </p:cNvPicPr>
          <p:nvPr/>
        </p:nvPicPr>
        <p:blipFill rotWithShape="1">
          <a:blip r:embed="rId3"/>
          <a:srcRect l="2" r="-3" b="35887"/>
          <a:stretch/>
        </p:blipFill>
        <p:spPr>
          <a:xfrm>
            <a:off x="3048" y="-799901"/>
            <a:ext cx="12188952" cy="5216282"/>
          </a:xfrm>
          <a:prstGeom prst="rect">
            <a:avLst/>
          </a:prstGeom>
        </p:spPr>
      </p:pic>
      <p:sp>
        <p:nvSpPr>
          <p:cNvPr id="2" name="Title 1">
            <a:extLst>
              <a:ext uri="{FF2B5EF4-FFF2-40B4-BE49-F238E27FC236}">
                <a16:creationId xmlns:a16="http://schemas.microsoft.com/office/drawing/2014/main" id="{6F8C56CE-3F5A-164F-8966-187200C53C2A}"/>
              </a:ext>
            </a:extLst>
          </p:cNvPr>
          <p:cNvSpPr>
            <a:spLocks noGrp="1"/>
          </p:cNvSpPr>
          <p:nvPr>
            <p:ph type="title"/>
          </p:nvPr>
        </p:nvSpPr>
        <p:spPr>
          <a:xfrm>
            <a:off x="1659749" y="5049760"/>
            <a:ext cx="9626949" cy="1134452"/>
          </a:xfrm>
        </p:spPr>
        <p:txBody>
          <a:bodyPr vert="horz" lIns="91440" tIns="45720" rIns="91440" bIns="45720" rtlCol="0" anchor="ctr">
            <a:normAutofit/>
          </a:bodyPr>
          <a:lstStyle/>
          <a:p>
            <a:pPr>
              <a:lnSpc>
                <a:spcPct val="90000"/>
              </a:lnSpc>
            </a:pPr>
            <a:r>
              <a:rPr lang="en-US" sz="4200" dirty="0"/>
              <a:t>Why forecast the fate of populations?</a:t>
            </a:r>
          </a:p>
        </p:txBody>
      </p:sp>
      <p:sp>
        <p:nvSpPr>
          <p:cNvPr id="22" name="TextBox 21">
            <a:extLst>
              <a:ext uri="{FF2B5EF4-FFF2-40B4-BE49-F238E27FC236}">
                <a16:creationId xmlns:a16="http://schemas.microsoft.com/office/drawing/2014/main" id="{444E257C-BF31-B44C-93F0-B495E747D842}"/>
              </a:ext>
            </a:extLst>
          </p:cNvPr>
          <p:cNvSpPr txBox="1"/>
          <p:nvPr/>
        </p:nvSpPr>
        <p:spPr>
          <a:xfrm>
            <a:off x="9220700" y="4348539"/>
            <a:ext cx="6236898" cy="338554"/>
          </a:xfrm>
          <a:prstGeom prst="rect">
            <a:avLst/>
          </a:prstGeom>
          <a:noFill/>
        </p:spPr>
        <p:txBody>
          <a:bodyPr wrap="square">
            <a:spAutoFit/>
          </a:bodyPr>
          <a:lstStyle/>
          <a:p>
            <a:r>
              <a:rPr lang="en-US" sz="1600" dirty="0"/>
              <a:t>https://</a:t>
            </a:r>
            <a:r>
              <a:rPr lang="en-US" sz="1600" dirty="0" err="1"/>
              <a:t>kevintshoemaker.github.io</a:t>
            </a:r>
            <a:endParaRPr lang="en-US" sz="1600" dirty="0"/>
          </a:p>
        </p:txBody>
      </p:sp>
      <p:sp>
        <p:nvSpPr>
          <p:cNvPr id="5" name="Slide Number Placeholder 4">
            <a:extLst>
              <a:ext uri="{FF2B5EF4-FFF2-40B4-BE49-F238E27FC236}">
                <a16:creationId xmlns:a16="http://schemas.microsoft.com/office/drawing/2014/main" id="{624666E3-B804-6B42-8C66-DC416A4E0FB4}"/>
              </a:ext>
            </a:extLst>
          </p:cNvPr>
          <p:cNvSpPr>
            <a:spLocks noGrp="1"/>
          </p:cNvSpPr>
          <p:nvPr>
            <p:ph type="sldNum" sz="quarter" idx="12"/>
          </p:nvPr>
        </p:nvSpPr>
        <p:spPr/>
        <p:txBody>
          <a:bodyPr/>
          <a:lstStyle/>
          <a:p>
            <a:fld id="{14DFC975-2FD7-44A5-9E78-ECBA46156075}" type="slidenum">
              <a:rPr lang="en-US" smtClean="0"/>
              <a:t>3</a:t>
            </a:fld>
            <a:endParaRPr lang="en-US"/>
          </a:p>
        </p:txBody>
      </p:sp>
    </p:spTree>
    <p:extLst>
      <p:ext uri="{BB962C8B-B14F-4D97-AF65-F5344CB8AC3E}">
        <p14:creationId xmlns:p14="http://schemas.microsoft.com/office/powerpoint/2010/main" val="3890116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0BFD-5FF3-9248-831B-3C11A6F2E808}"/>
              </a:ext>
            </a:extLst>
          </p:cNvPr>
          <p:cNvSpPr>
            <a:spLocks noGrp="1"/>
          </p:cNvSpPr>
          <p:nvPr>
            <p:ph type="title"/>
          </p:nvPr>
        </p:nvSpPr>
        <p:spPr/>
        <p:txBody>
          <a:bodyPr/>
          <a:lstStyle/>
          <a:p>
            <a:r>
              <a:rPr lang="en-US" dirty="0"/>
              <a:t>Age-structured populations</a:t>
            </a:r>
          </a:p>
        </p:txBody>
      </p:sp>
      <p:pic>
        <p:nvPicPr>
          <p:cNvPr id="4" name="Content Placeholder 3">
            <a:extLst>
              <a:ext uri="{FF2B5EF4-FFF2-40B4-BE49-F238E27FC236}">
                <a16:creationId xmlns:a16="http://schemas.microsoft.com/office/drawing/2014/main" id="{06F4D47D-7BC0-284F-93D4-BE8BA7DBB73B}"/>
              </a:ext>
            </a:extLst>
          </p:cNvPr>
          <p:cNvPicPr>
            <a:picLocks noGrp="1" noChangeAspect="1"/>
          </p:cNvPicPr>
          <p:nvPr>
            <p:ph idx="1"/>
          </p:nvPr>
        </p:nvPicPr>
        <p:blipFill rotWithShape="1">
          <a:blip r:embed="rId3"/>
          <a:srcRect t="16379"/>
          <a:stretch/>
        </p:blipFill>
        <p:spPr>
          <a:xfrm>
            <a:off x="1782233" y="1690688"/>
            <a:ext cx="8627533" cy="4985257"/>
          </a:xfrm>
          <a:prstGeom prst="rect">
            <a:avLst/>
          </a:prstGeom>
        </p:spPr>
      </p:pic>
      <p:sp>
        <p:nvSpPr>
          <p:cNvPr id="3" name="Slide Number Placeholder 2">
            <a:extLst>
              <a:ext uri="{FF2B5EF4-FFF2-40B4-BE49-F238E27FC236}">
                <a16:creationId xmlns:a16="http://schemas.microsoft.com/office/drawing/2014/main" id="{028A6988-EF4D-FA46-80DC-680190ABE485}"/>
              </a:ext>
            </a:extLst>
          </p:cNvPr>
          <p:cNvSpPr>
            <a:spLocks noGrp="1"/>
          </p:cNvSpPr>
          <p:nvPr>
            <p:ph type="sldNum" sz="quarter" idx="12"/>
          </p:nvPr>
        </p:nvSpPr>
        <p:spPr/>
        <p:txBody>
          <a:bodyPr/>
          <a:lstStyle/>
          <a:p>
            <a:fld id="{14DFC975-2FD7-44A5-9E78-ECBA46156075}" type="slidenum">
              <a:rPr lang="en-US" smtClean="0"/>
              <a:t>30</a:t>
            </a:fld>
            <a:endParaRPr lang="en-US"/>
          </a:p>
        </p:txBody>
      </p:sp>
    </p:spTree>
    <p:extLst>
      <p:ext uri="{BB962C8B-B14F-4D97-AF65-F5344CB8AC3E}">
        <p14:creationId xmlns:p14="http://schemas.microsoft.com/office/powerpoint/2010/main" val="4090504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288B-14A0-4F4C-83E2-588401842047}"/>
              </a:ext>
            </a:extLst>
          </p:cNvPr>
          <p:cNvSpPr>
            <a:spLocks noGrp="1"/>
          </p:cNvSpPr>
          <p:nvPr>
            <p:ph type="title"/>
          </p:nvPr>
        </p:nvSpPr>
        <p:spPr/>
        <p:txBody>
          <a:bodyPr/>
          <a:lstStyle/>
          <a:p>
            <a:r>
              <a:rPr lang="en-CA" dirty="0"/>
              <a:t>Age-Structured Population Model</a:t>
            </a:r>
            <a:br>
              <a:rPr lang="en-CA" dirty="0"/>
            </a:br>
            <a:endParaRPr lang="en-US" dirty="0"/>
          </a:p>
        </p:txBody>
      </p:sp>
      <p:pic>
        <p:nvPicPr>
          <p:cNvPr id="5" name="Picture 4" descr="A picture containing text, gauge, clock, device&#10;&#10;Description automatically generated">
            <a:extLst>
              <a:ext uri="{FF2B5EF4-FFF2-40B4-BE49-F238E27FC236}">
                <a16:creationId xmlns:a16="http://schemas.microsoft.com/office/drawing/2014/main" id="{9AF12ABC-F886-124D-A632-67D116F453D0}"/>
              </a:ext>
            </a:extLst>
          </p:cNvPr>
          <p:cNvPicPr>
            <a:picLocks noChangeAspect="1"/>
          </p:cNvPicPr>
          <p:nvPr/>
        </p:nvPicPr>
        <p:blipFill>
          <a:blip r:embed="rId3">
            <a:biLevel thresh="75000"/>
          </a:blip>
          <a:stretch>
            <a:fillRect/>
          </a:stretch>
        </p:blipFill>
        <p:spPr>
          <a:xfrm>
            <a:off x="2247900" y="1263948"/>
            <a:ext cx="7696200" cy="3098800"/>
          </a:xfrm>
          <a:prstGeom prst="rect">
            <a:avLst/>
          </a:prstGeom>
        </p:spPr>
      </p:pic>
      <p:sp>
        <p:nvSpPr>
          <p:cNvPr id="9" name="Slide Number Placeholder 8">
            <a:extLst>
              <a:ext uri="{FF2B5EF4-FFF2-40B4-BE49-F238E27FC236}">
                <a16:creationId xmlns:a16="http://schemas.microsoft.com/office/drawing/2014/main" id="{F9F5B3A2-399A-614D-B82E-6B37123AFFB8}"/>
              </a:ext>
            </a:extLst>
          </p:cNvPr>
          <p:cNvSpPr>
            <a:spLocks noGrp="1"/>
          </p:cNvSpPr>
          <p:nvPr>
            <p:ph type="sldNum" sz="quarter" idx="12"/>
          </p:nvPr>
        </p:nvSpPr>
        <p:spPr/>
        <p:txBody>
          <a:bodyPr/>
          <a:lstStyle/>
          <a:p>
            <a:fld id="{14DFC975-2FD7-44A5-9E78-ECBA46156075}" type="slidenum">
              <a:rPr lang="en-US" smtClean="0"/>
              <a:t>31</a:t>
            </a:fld>
            <a:endParaRPr lang="en-US"/>
          </a:p>
        </p:txBody>
      </p:sp>
    </p:spTree>
    <p:extLst>
      <p:ext uri="{BB962C8B-B14F-4D97-AF65-F5344CB8AC3E}">
        <p14:creationId xmlns:p14="http://schemas.microsoft.com/office/powerpoint/2010/main" val="4125938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288B-14A0-4F4C-83E2-588401842047}"/>
              </a:ext>
            </a:extLst>
          </p:cNvPr>
          <p:cNvSpPr>
            <a:spLocks noGrp="1"/>
          </p:cNvSpPr>
          <p:nvPr>
            <p:ph type="title"/>
          </p:nvPr>
        </p:nvSpPr>
        <p:spPr/>
        <p:txBody>
          <a:bodyPr/>
          <a:lstStyle/>
          <a:p>
            <a:r>
              <a:rPr lang="en-CA" dirty="0"/>
              <a:t>Age-Structured Population Model</a:t>
            </a:r>
            <a:br>
              <a:rPr lang="en-CA" dirty="0"/>
            </a:br>
            <a:endParaRPr lang="en-US" dirty="0"/>
          </a:p>
        </p:txBody>
      </p:sp>
      <p:pic>
        <p:nvPicPr>
          <p:cNvPr id="5" name="Picture 4" descr="A picture containing text, gauge, clock, device&#10;&#10;Description automatically generated">
            <a:extLst>
              <a:ext uri="{FF2B5EF4-FFF2-40B4-BE49-F238E27FC236}">
                <a16:creationId xmlns:a16="http://schemas.microsoft.com/office/drawing/2014/main" id="{9AF12ABC-F886-124D-A632-67D116F453D0}"/>
              </a:ext>
            </a:extLst>
          </p:cNvPr>
          <p:cNvPicPr>
            <a:picLocks noChangeAspect="1"/>
          </p:cNvPicPr>
          <p:nvPr/>
        </p:nvPicPr>
        <p:blipFill>
          <a:blip r:embed="rId3">
            <a:biLevel thresh="75000"/>
          </a:blip>
          <a:stretch>
            <a:fillRect/>
          </a:stretch>
        </p:blipFill>
        <p:spPr>
          <a:xfrm>
            <a:off x="2247900" y="1263948"/>
            <a:ext cx="7696200" cy="3098800"/>
          </a:xfrm>
          <a:prstGeom prst="rect">
            <a:avLst/>
          </a:prstGeom>
        </p:spPr>
      </p:pic>
      <p:sp>
        <p:nvSpPr>
          <p:cNvPr id="8" name="Content Placeholder 2">
            <a:extLst>
              <a:ext uri="{FF2B5EF4-FFF2-40B4-BE49-F238E27FC236}">
                <a16:creationId xmlns:a16="http://schemas.microsoft.com/office/drawing/2014/main" id="{D94051DC-0B16-4F46-8995-DF3145E582BB}"/>
              </a:ext>
            </a:extLst>
          </p:cNvPr>
          <p:cNvSpPr txBox="1">
            <a:spLocks/>
          </p:cNvSpPr>
          <p:nvPr/>
        </p:nvSpPr>
        <p:spPr>
          <a:xfrm>
            <a:off x="1352655" y="4554942"/>
            <a:ext cx="9486690" cy="3244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t>
            </a:r>
            <a:r>
              <a:rPr lang="en-US" baseline="-25000" dirty="0"/>
              <a:t>i </a:t>
            </a:r>
            <a:r>
              <a:rPr lang="en-US" dirty="0"/>
              <a:t>= fecundity of age class</a:t>
            </a:r>
            <a:r>
              <a:rPr lang="en-US" i="1" dirty="0"/>
              <a:t> </a:t>
            </a:r>
            <a:r>
              <a:rPr lang="en-US" i="1" dirty="0" err="1"/>
              <a:t>i</a:t>
            </a:r>
            <a:endParaRPr lang="en-US" dirty="0"/>
          </a:p>
          <a:p>
            <a:pPr lvl="1"/>
            <a:r>
              <a:rPr lang="en-US" dirty="0"/>
              <a:t>E.g. F</a:t>
            </a:r>
            <a:r>
              <a:rPr lang="en-US" baseline="-25000" dirty="0"/>
              <a:t>2</a:t>
            </a:r>
            <a:r>
              <a:rPr lang="en-US" dirty="0"/>
              <a:t>= 3, a female in age class 2 births an average of 3 females per year</a:t>
            </a:r>
          </a:p>
        </p:txBody>
      </p:sp>
      <p:sp>
        <p:nvSpPr>
          <p:cNvPr id="9" name="Slide Number Placeholder 8">
            <a:extLst>
              <a:ext uri="{FF2B5EF4-FFF2-40B4-BE49-F238E27FC236}">
                <a16:creationId xmlns:a16="http://schemas.microsoft.com/office/drawing/2014/main" id="{F9F5B3A2-399A-614D-B82E-6B37123AFFB8}"/>
              </a:ext>
            </a:extLst>
          </p:cNvPr>
          <p:cNvSpPr>
            <a:spLocks noGrp="1"/>
          </p:cNvSpPr>
          <p:nvPr>
            <p:ph type="sldNum" sz="quarter" idx="12"/>
          </p:nvPr>
        </p:nvSpPr>
        <p:spPr/>
        <p:txBody>
          <a:bodyPr/>
          <a:lstStyle/>
          <a:p>
            <a:fld id="{14DFC975-2FD7-44A5-9E78-ECBA46156075}" type="slidenum">
              <a:rPr lang="en-US" smtClean="0"/>
              <a:t>32</a:t>
            </a:fld>
            <a:endParaRPr lang="en-US"/>
          </a:p>
        </p:txBody>
      </p:sp>
      <p:pic>
        <p:nvPicPr>
          <p:cNvPr id="6" name="Picture 5" descr="A picture containing text, gauge, clock, device&#10;&#10;Description automatically generated">
            <a:extLst>
              <a:ext uri="{FF2B5EF4-FFF2-40B4-BE49-F238E27FC236}">
                <a16:creationId xmlns:a16="http://schemas.microsoft.com/office/drawing/2014/main" id="{B42A2640-B068-9A4E-AA5B-4F7881A92F1D}"/>
              </a:ext>
            </a:extLst>
          </p:cNvPr>
          <p:cNvPicPr>
            <a:picLocks noChangeAspect="1"/>
          </p:cNvPicPr>
          <p:nvPr/>
        </p:nvPicPr>
        <p:blipFill rotWithShape="1">
          <a:blip r:embed="rId3">
            <a:duotone>
              <a:schemeClr val="accent2">
                <a:shade val="45000"/>
                <a:satMod val="135000"/>
              </a:schemeClr>
              <a:prstClr val="white"/>
            </a:duotone>
          </a:blip>
          <a:srcRect b="47604"/>
          <a:stretch/>
        </p:blipFill>
        <p:spPr>
          <a:xfrm>
            <a:off x="2247900" y="1263948"/>
            <a:ext cx="7696200" cy="1623631"/>
          </a:xfrm>
          <a:prstGeom prst="rect">
            <a:avLst/>
          </a:prstGeom>
        </p:spPr>
      </p:pic>
    </p:spTree>
    <p:extLst>
      <p:ext uri="{BB962C8B-B14F-4D97-AF65-F5344CB8AC3E}">
        <p14:creationId xmlns:p14="http://schemas.microsoft.com/office/powerpoint/2010/main" val="2397680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288B-14A0-4F4C-83E2-588401842047}"/>
              </a:ext>
            </a:extLst>
          </p:cNvPr>
          <p:cNvSpPr>
            <a:spLocks noGrp="1"/>
          </p:cNvSpPr>
          <p:nvPr>
            <p:ph type="title"/>
          </p:nvPr>
        </p:nvSpPr>
        <p:spPr/>
        <p:txBody>
          <a:bodyPr/>
          <a:lstStyle/>
          <a:p>
            <a:r>
              <a:rPr lang="en-CA" dirty="0"/>
              <a:t>Age-Structured Population Model</a:t>
            </a:r>
            <a:br>
              <a:rPr lang="en-CA" dirty="0"/>
            </a:br>
            <a:endParaRPr lang="en-US" dirty="0"/>
          </a:p>
        </p:txBody>
      </p:sp>
      <p:pic>
        <p:nvPicPr>
          <p:cNvPr id="5" name="Picture 4" descr="A picture containing text, gauge, clock, device&#10;&#10;Description automatically generated">
            <a:extLst>
              <a:ext uri="{FF2B5EF4-FFF2-40B4-BE49-F238E27FC236}">
                <a16:creationId xmlns:a16="http://schemas.microsoft.com/office/drawing/2014/main" id="{9AF12ABC-F886-124D-A632-67D116F453D0}"/>
              </a:ext>
            </a:extLst>
          </p:cNvPr>
          <p:cNvPicPr>
            <a:picLocks noChangeAspect="1"/>
          </p:cNvPicPr>
          <p:nvPr/>
        </p:nvPicPr>
        <p:blipFill>
          <a:blip r:embed="rId3">
            <a:biLevel thresh="75000"/>
          </a:blip>
          <a:stretch>
            <a:fillRect/>
          </a:stretch>
        </p:blipFill>
        <p:spPr>
          <a:xfrm>
            <a:off x="2247900" y="1263948"/>
            <a:ext cx="7696200" cy="3098800"/>
          </a:xfrm>
          <a:prstGeom prst="rect">
            <a:avLst/>
          </a:prstGeom>
        </p:spPr>
      </p:pic>
      <p:sp>
        <p:nvSpPr>
          <p:cNvPr id="9" name="Slide Number Placeholder 8">
            <a:extLst>
              <a:ext uri="{FF2B5EF4-FFF2-40B4-BE49-F238E27FC236}">
                <a16:creationId xmlns:a16="http://schemas.microsoft.com/office/drawing/2014/main" id="{F9F5B3A2-399A-614D-B82E-6B37123AFFB8}"/>
              </a:ext>
            </a:extLst>
          </p:cNvPr>
          <p:cNvSpPr>
            <a:spLocks noGrp="1"/>
          </p:cNvSpPr>
          <p:nvPr>
            <p:ph type="sldNum" sz="quarter" idx="12"/>
          </p:nvPr>
        </p:nvSpPr>
        <p:spPr/>
        <p:txBody>
          <a:bodyPr/>
          <a:lstStyle/>
          <a:p>
            <a:fld id="{14DFC975-2FD7-44A5-9E78-ECBA46156075}" type="slidenum">
              <a:rPr lang="en-US" smtClean="0"/>
              <a:t>33</a:t>
            </a:fld>
            <a:endParaRPr lang="en-US"/>
          </a:p>
        </p:txBody>
      </p:sp>
      <p:sp>
        <p:nvSpPr>
          <p:cNvPr id="6" name="Content Placeholder 2">
            <a:extLst>
              <a:ext uri="{FF2B5EF4-FFF2-40B4-BE49-F238E27FC236}">
                <a16:creationId xmlns:a16="http://schemas.microsoft.com/office/drawing/2014/main" id="{A9404743-0D20-6E43-BA47-C33737FC27FA}"/>
              </a:ext>
            </a:extLst>
          </p:cNvPr>
          <p:cNvSpPr txBox="1">
            <a:spLocks/>
          </p:cNvSpPr>
          <p:nvPr/>
        </p:nvSpPr>
        <p:spPr>
          <a:xfrm>
            <a:off x="1352655" y="4554942"/>
            <a:ext cx="9486690" cy="3244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t>
            </a:r>
            <a:r>
              <a:rPr lang="en-US" baseline="-25000" dirty="0"/>
              <a:t>i</a:t>
            </a:r>
            <a:r>
              <a:rPr lang="en-US" dirty="0"/>
              <a:t> = survival (persistence) of age class </a:t>
            </a:r>
            <a:r>
              <a:rPr lang="en-US" i="1" dirty="0" err="1"/>
              <a:t>i</a:t>
            </a:r>
            <a:endParaRPr lang="en-US" dirty="0"/>
          </a:p>
          <a:p>
            <a:pPr lvl="1"/>
            <a:r>
              <a:rPr lang="en-US" dirty="0"/>
              <a:t>E.g. P</a:t>
            </a:r>
            <a:r>
              <a:rPr lang="en-US" baseline="-25000" dirty="0"/>
              <a:t>1</a:t>
            </a:r>
            <a:r>
              <a:rPr lang="en-US" dirty="0"/>
              <a:t>= 0.75, 75% of females in age class 1 survive and grow to age 2</a:t>
            </a:r>
          </a:p>
        </p:txBody>
      </p:sp>
      <p:pic>
        <p:nvPicPr>
          <p:cNvPr id="7" name="Picture 6" descr="A picture containing text, gauge, clock, device&#10;&#10;Description automatically generated">
            <a:extLst>
              <a:ext uri="{FF2B5EF4-FFF2-40B4-BE49-F238E27FC236}">
                <a16:creationId xmlns:a16="http://schemas.microsoft.com/office/drawing/2014/main" id="{130C9FEB-0FF1-A549-81F5-EADB23AC5465}"/>
              </a:ext>
            </a:extLst>
          </p:cNvPr>
          <p:cNvPicPr>
            <a:picLocks noChangeAspect="1"/>
          </p:cNvPicPr>
          <p:nvPr/>
        </p:nvPicPr>
        <p:blipFill rotWithShape="1">
          <a:blip r:embed="rId3">
            <a:duotone>
              <a:schemeClr val="accent2">
                <a:shade val="45000"/>
                <a:satMod val="135000"/>
              </a:schemeClr>
              <a:prstClr val="white"/>
            </a:duotone>
          </a:blip>
          <a:srcRect l="25951" t="58607" r="58415" b="14214"/>
          <a:stretch/>
        </p:blipFill>
        <p:spPr>
          <a:xfrm>
            <a:off x="4283242" y="3080084"/>
            <a:ext cx="1203158" cy="842211"/>
          </a:xfrm>
          <a:prstGeom prst="rect">
            <a:avLst/>
          </a:prstGeom>
        </p:spPr>
      </p:pic>
      <p:pic>
        <p:nvPicPr>
          <p:cNvPr id="10" name="Picture 9" descr="A picture containing text, gauge, clock, device&#10;&#10;Description automatically generated">
            <a:extLst>
              <a:ext uri="{FF2B5EF4-FFF2-40B4-BE49-F238E27FC236}">
                <a16:creationId xmlns:a16="http://schemas.microsoft.com/office/drawing/2014/main" id="{EE2F560A-22D4-D446-B61C-A917069A21DB}"/>
              </a:ext>
            </a:extLst>
          </p:cNvPr>
          <p:cNvPicPr>
            <a:picLocks noChangeAspect="1"/>
          </p:cNvPicPr>
          <p:nvPr/>
        </p:nvPicPr>
        <p:blipFill rotWithShape="1">
          <a:blip r:embed="rId3">
            <a:duotone>
              <a:schemeClr val="accent2">
                <a:shade val="45000"/>
                <a:satMod val="135000"/>
              </a:schemeClr>
              <a:prstClr val="white"/>
            </a:duotone>
          </a:blip>
          <a:srcRect l="57423" t="59763" r="26943" b="13058"/>
          <a:stretch/>
        </p:blipFill>
        <p:spPr>
          <a:xfrm>
            <a:off x="6705602" y="3128210"/>
            <a:ext cx="1203158" cy="842211"/>
          </a:xfrm>
          <a:prstGeom prst="rect">
            <a:avLst/>
          </a:prstGeom>
        </p:spPr>
      </p:pic>
    </p:spTree>
    <p:extLst>
      <p:ext uri="{BB962C8B-B14F-4D97-AF65-F5344CB8AC3E}">
        <p14:creationId xmlns:p14="http://schemas.microsoft.com/office/powerpoint/2010/main" val="147687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20C4E-A673-D846-A87B-844F6D1EE7DE}"/>
              </a:ext>
            </a:extLst>
          </p:cNvPr>
          <p:cNvSpPr>
            <a:spLocks noGrp="1"/>
          </p:cNvSpPr>
          <p:nvPr>
            <p:ph type="title"/>
          </p:nvPr>
        </p:nvSpPr>
        <p:spPr>
          <a:xfrm>
            <a:off x="686834" y="1153572"/>
            <a:ext cx="3200400" cy="4461163"/>
          </a:xfrm>
        </p:spPr>
        <p:txBody>
          <a:bodyPr>
            <a:normAutofit/>
          </a:bodyPr>
          <a:lstStyle/>
          <a:p>
            <a:r>
              <a:rPr lang="en-US" dirty="0"/>
              <a:t>Why only examine females?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6C3034F-3563-F54E-94AE-27357FABBD44}"/>
              </a:ext>
            </a:extLst>
          </p:cNvPr>
          <p:cNvSpPr>
            <a:spLocks noGrp="1"/>
          </p:cNvSpPr>
          <p:nvPr>
            <p:ph idx="1"/>
          </p:nvPr>
        </p:nvSpPr>
        <p:spPr>
          <a:xfrm>
            <a:off x="4447308" y="591344"/>
            <a:ext cx="6906491" cy="5585619"/>
          </a:xfrm>
        </p:spPr>
        <p:txBody>
          <a:bodyPr anchor="ctr">
            <a:normAutofit/>
          </a:bodyPr>
          <a:lstStyle/>
          <a:p>
            <a:pPr marL="457200" indent="-457200">
              <a:buFont typeface="+mj-lt"/>
              <a:buAutoNum type="arabicPeriod"/>
            </a:pPr>
            <a:r>
              <a:rPr lang="en-CA" dirty="0"/>
              <a:t>Females often dominate the population dynamics </a:t>
            </a:r>
          </a:p>
          <a:p>
            <a:pPr marL="457200" indent="-457200">
              <a:buFont typeface="+mj-lt"/>
              <a:buAutoNum type="arabicPeriod"/>
            </a:pPr>
            <a:r>
              <a:rPr lang="en-CA" dirty="0"/>
              <a:t>Assumed to be not limited by availability of male mates</a:t>
            </a:r>
          </a:p>
          <a:p>
            <a:pPr marL="457200" indent="-457200">
              <a:buFont typeface="+mj-lt"/>
              <a:buAutoNum type="arabicPeriod"/>
            </a:pPr>
            <a:r>
              <a:rPr lang="en-CA" dirty="0"/>
              <a:t>Assume that males and females have the same survival</a:t>
            </a:r>
          </a:p>
          <a:p>
            <a:pPr marL="0" indent="0">
              <a:buNone/>
            </a:pPr>
            <a:endParaRPr lang="en-CA" dirty="0"/>
          </a:p>
          <a:p>
            <a:pPr marL="0" indent="0">
              <a:buNone/>
            </a:pPr>
            <a:r>
              <a:rPr lang="en-CA" dirty="0"/>
              <a:t>(</a:t>
            </a:r>
            <a:r>
              <a:rPr lang="en-US" dirty="0" err="1"/>
              <a:t>Shyu</a:t>
            </a:r>
            <a:r>
              <a:rPr lang="en-US" dirty="0"/>
              <a:t> &amp; Caswell 2018)</a:t>
            </a:r>
            <a:endParaRPr lang="en-CA" dirty="0"/>
          </a:p>
        </p:txBody>
      </p:sp>
      <p:sp>
        <p:nvSpPr>
          <p:cNvPr id="4" name="Slide Number Placeholder 3">
            <a:extLst>
              <a:ext uri="{FF2B5EF4-FFF2-40B4-BE49-F238E27FC236}">
                <a16:creationId xmlns:a16="http://schemas.microsoft.com/office/drawing/2014/main" id="{C5865D8F-E66E-4C4F-9225-5DB009EE6564}"/>
              </a:ext>
            </a:extLst>
          </p:cNvPr>
          <p:cNvSpPr>
            <a:spLocks noGrp="1"/>
          </p:cNvSpPr>
          <p:nvPr>
            <p:ph type="sldNum" sz="quarter" idx="12"/>
          </p:nvPr>
        </p:nvSpPr>
        <p:spPr/>
        <p:txBody>
          <a:bodyPr/>
          <a:lstStyle/>
          <a:p>
            <a:fld id="{14DFC975-2FD7-44A5-9E78-ECBA46156075}" type="slidenum">
              <a:rPr lang="en-US" smtClean="0"/>
              <a:t>34</a:t>
            </a:fld>
            <a:endParaRPr lang="en-US"/>
          </a:p>
        </p:txBody>
      </p:sp>
    </p:spTree>
    <p:extLst>
      <p:ext uri="{BB962C8B-B14F-4D97-AF65-F5344CB8AC3E}">
        <p14:creationId xmlns:p14="http://schemas.microsoft.com/office/powerpoint/2010/main" val="59168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1468-3938-7240-927A-C0CE625A4FFB}"/>
              </a:ext>
            </a:extLst>
          </p:cNvPr>
          <p:cNvSpPr>
            <a:spLocks noGrp="1"/>
          </p:cNvSpPr>
          <p:nvPr>
            <p:ph type="title"/>
          </p:nvPr>
        </p:nvSpPr>
        <p:spPr>
          <a:xfrm>
            <a:off x="838200" y="0"/>
            <a:ext cx="10515600" cy="1325563"/>
          </a:xfrm>
        </p:spPr>
        <p:txBody>
          <a:bodyPr/>
          <a:lstStyle/>
          <a:p>
            <a:r>
              <a:rPr lang="en-US" dirty="0"/>
              <a:t>Mathematical representation</a:t>
            </a:r>
          </a:p>
        </p:txBody>
      </p:sp>
      <p:pic>
        <p:nvPicPr>
          <p:cNvPr id="7" name="Picture 6" descr="A picture containing text, gauge, clock, device&#10;&#10;Description automatically generated">
            <a:extLst>
              <a:ext uri="{FF2B5EF4-FFF2-40B4-BE49-F238E27FC236}">
                <a16:creationId xmlns:a16="http://schemas.microsoft.com/office/drawing/2014/main" id="{668FFEFD-F192-084A-A432-43078664A485}"/>
              </a:ext>
            </a:extLst>
          </p:cNvPr>
          <p:cNvPicPr>
            <a:picLocks noChangeAspect="1"/>
          </p:cNvPicPr>
          <p:nvPr/>
        </p:nvPicPr>
        <p:blipFill>
          <a:blip r:embed="rId3">
            <a:biLevel thresh="75000"/>
          </a:blip>
          <a:stretch>
            <a:fillRect/>
          </a:stretch>
        </p:blipFill>
        <p:spPr>
          <a:xfrm>
            <a:off x="2247900" y="1288011"/>
            <a:ext cx="7696200" cy="3098800"/>
          </a:xfrm>
          <a:prstGeom prst="rect">
            <a:avLst/>
          </a:prstGeom>
        </p:spPr>
      </p:pic>
      <p:sp>
        <p:nvSpPr>
          <p:cNvPr id="8" name="Slide Number Placeholder 7">
            <a:extLst>
              <a:ext uri="{FF2B5EF4-FFF2-40B4-BE49-F238E27FC236}">
                <a16:creationId xmlns:a16="http://schemas.microsoft.com/office/drawing/2014/main" id="{6C006C0D-B22C-7641-91A2-3CE875E442F7}"/>
              </a:ext>
            </a:extLst>
          </p:cNvPr>
          <p:cNvSpPr>
            <a:spLocks noGrp="1"/>
          </p:cNvSpPr>
          <p:nvPr>
            <p:ph type="sldNum" sz="quarter" idx="12"/>
          </p:nvPr>
        </p:nvSpPr>
        <p:spPr/>
        <p:txBody>
          <a:bodyPr/>
          <a:lstStyle/>
          <a:p>
            <a:fld id="{14DFC975-2FD7-44A5-9E78-ECBA46156075}" type="slidenum">
              <a:rPr lang="en-US" smtClean="0"/>
              <a:t>35</a:t>
            </a:fld>
            <a:endParaRPr lang="en-US"/>
          </a:p>
        </p:txBody>
      </p:sp>
    </p:spTree>
    <p:extLst>
      <p:ext uri="{BB962C8B-B14F-4D97-AF65-F5344CB8AC3E}">
        <p14:creationId xmlns:p14="http://schemas.microsoft.com/office/powerpoint/2010/main" val="364748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1468-3938-7240-927A-C0CE625A4FFB}"/>
              </a:ext>
            </a:extLst>
          </p:cNvPr>
          <p:cNvSpPr>
            <a:spLocks noGrp="1"/>
          </p:cNvSpPr>
          <p:nvPr>
            <p:ph type="title"/>
          </p:nvPr>
        </p:nvSpPr>
        <p:spPr>
          <a:xfrm>
            <a:off x="838200" y="0"/>
            <a:ext cx="10515600" cy="1325563"/>
          </a:xfrm>
        </p:spPr>
        <p:txBody>
          <a:bodyPr/>
          <a:lstStyle/>
          <a:p>
            <a:r>
              <a:rPr lang="en-US" dirty="0"/>
              <a:t>Mathematical representation</a:t>
            </a:r>
          </a:p>
        </p:txBody>
      </p:sp>
      <p:pic>
        <p:nvPicPr>
          <p:cNvPr id="6" name="Picture 5">
            <a:extLst>
              <a:ext uri="{FF2B5EF4-FFF2-40B4-BE49-F238E27FC236}">
                <a16:creationId xmlns:a16="http://schemas.microsoft.com/office/drawing/2014/main" id="{0C6F97B9-FE40-694A-B9B9-10F23E8500DD}"/>
              </a:ext>
            </a:extLst>
          </p:cNvPr>
          <p:cNvPicPr>
            <a:picLocks noChangeAspect="1"/>
          </p:cNvPicPr>
          <p:nvPr/>
        </p:nvPicPr>
        <p:blipFill rotWithShape="1">
          <a:blip r:embed="rId3"/>
          <a:srcRect l="596" t="1439" r="1279" b="70106"/>
          <a:stretch/>
        </p:blipFill>
        <p:spPr>
          <a:xfrm>
            <a:off x="3266121" y="4386811"/>
            <a:ext cx="5162156" cy="631297"/>
          </a:xfrm>
          <a:prstGeom prst="rect">
            <a:avLst/>
          </a:prstGeom>
        </p:spPr>
      </p:pic>
      <p:pic>
        <p:nvPicPr>
          <p:cNvPr id="7" name="Picture 6" descr="A picture containing text, gauge, clock, device&#10;&#10;Description automatically generated">
            <a:extLst>
              <a:ext uri="{FF2B5EF4-FFF2-40B4-BE49-F238E27FC236}">
                <a16:creationId xmlns:a16="http://schemas.microsoft.com/office/drawing/2014/main" id="{668FFEFD-F192-084A-A432-43078664A485}"/>
              </a:ext>
            </a:extLst>
          </p:cNvPr>
          <p:cNvPicPr>
            <a:picLocks noChangeAspect="1"/>
          </p:cNvPicPr>
          <p:nvPr/>
        </p:nvPicPr>
        <p:blipFill>
          <a:blip r:embed="rId4">
            <a:biLevel thresh="75000"/>
          </a:blip>
          <a:stretch>
            <a:fillRect/>
          </a:stretch>
        </p:blipFill>
        <p:spPr>
          <a:xfrm>
            <a:off x="2247900" y="1288011"/>
            <a:ext cx="7696200" cy="3098800"/>
          </a:xfrm>
          <a:prstGeom prst="rect">
            <a:avLst/>
          </a:prstGeom>
        </p:spPr>
      </p:pic>
      <p:sp>
        <p:nvSpPr>
          <p:cNvPr id="8" name="Slide Number Placeholder 7">
            <a:extLst>
              <a:ext uri="{FF2B5EF4-FFF2-40B4-BE49-F238E27FC236}">
                <a16:creationId xmlns:a16="http://schemas.microsoft.com/office/drawing/2014/main" id="{6C006C0D-B22C-7641-91A2-3CE875E442F7}"/>
              </a:ext>
            </a:extLst>
          </p:cNvPr>
          <p:cNvSpPr>
            <a:spLocks noGrp="1"/>
          </p:cNvSpPr>
          <p:nvPr>
            <p:ph type="sldNum" sz="quarter" idx="12"/>
          </p:nvPr>
        </p:nvSpPr>
        <p:spPr/>
        <p:txBody>
          <a:bodyPr/>
          <a:lstStyle/>
          <a:p>
            <a:fld id="{14DFC975-2FD7-44A5-9E78-ECBA46156075}" type="slidenum">
              <a:rPr lang="en-US" smtClean="0"/>
              <a:t>36</a:t>
            </a:fld>
            <a:endParaRPr lang="en-US"/>
          </a:p>
        </p:txBody>
      </p:sp>
      <p:pic>
        <p:nvPicPr>
          <p:cNvPr id="9" name="Picture 8">
            <a:extLst>
              <a:ext uri="{FF2B5EF4-FFF2-40B4-BE49-F238E27FC236}">
                <a16:creationId xmlns:a16="http://schemas.microsoft.com/office/drawing/2014/main" id="{1F7077DF-B068-CF46-8CE9-15BD5602A60F}"/>
              </a:ext>
            </a:extLst>
          </p:cNvPr>
          <p:cNvPicPr>
            <a:picLocks noChangeAspect="1"/>
          </p:cNvPicPr>
          <p:nvPr/>
        </p:nvPicPr>
        <p:blipFill rotWithShape="1">
          <a:blip r:embed="rId3">
            <a:duotone>
              <a:schemeClr val="accent2">
                <a:shade val="45000"/>
                <a:satMod val="135000"/>
              </a:schemeClr>
              <a:prstClr val="white"/>
            </a:duotone>
          </a:blip>
          <a:srcRect l="596" t="1439" r="1279" b="70106"/>
          <a:stretch/>
        </p:blipFill>
        <p:spPr>
          <a:xfrm>
            <a:off x="3249188" y="4397904"/>
            <a:ext cx="5162156" cy="631296"/>
          </a:xfrm>
          <a:prstGeom prst="rect">
            <a:avLst/>
          </a:prstGeom>
        </p:spPr>
      </p:pic>
      <p:pic>
        <p:nvPicPr>
          <p:cNvPr id="10" name="Picture 9" descr="A picture containing text, gauge, clock, device&#10;&#10;Description automatically generated">
            <a:extLst>
              <a:ext uri="{FF2B5EF4-FFF2-40B4-BE49-F238E27FC236}">
                <a16:creationId xmlns:a16="http://schemas.microsoft.com/office/drawing/2014/main" id="{0269F502-EA20-AD4A-86B5-3A9FD911F48C}"/>
              </a:ext>
            </a:extLst>
          </p:cNvPr>
          <p:cNvPicPr>
            <a:picLocks noChangeAspect="1"/>
          </p:cNvPicPr>
          <p:nvPr/>
        </p:nvPicPr>
        <p:blipFill rotWithShape="1">
          <a:blip r:embed="rId4">
            <a:duotone>
              <a:schemeClr val="accent2">
                <a:shade val="45000"/>
                <a:satMod val="135000"/>
              </a:schemeClr>
              <a:prstClr val="white"/>
            </a:duotone>
          </a:blip>
          <a:srcRect t="9101" b="48121"/>
          <a:stretch/>
        </p:blipFill>
        <p:spPr>
          <a:xfrm>
            <a:off x="2252134" y="1570037"/>
            <a:ext cx="7696200" cy="1325563"/>
          </a:xfrm>
          <a:prstGeom prst="rect">
            <a:avLst/>
          </a:prstGeom>
        </p:spPr>
      </p:pic>
      <p:pic>
        <p:nvPicPr>
          <p:cNvPr id="12" name="Picture 11" descr="A picture containing text, gauge, clock, device&#10;&#10;Description automatically generated">
            <a:extLst>
              <a:ext uri="{FF2B5EF4-FFF2-40B4-BE49-F238E27FC236}">
                <a16:creationId xmlns:a16="http://schemas.microsoft.com/office/drawing/2014/main" id="{B958064D-4ACC-BD42-8FB1-E66F6FC91F9E}"/>
              </a:ext>
            </a:extLst>
          </p:cNvPr>
          <p:cNvPicPr>
            <a:picLocks noChangeAspect="1"/>
          </p:cNvPicPr>
          <p:nvPr/>
        </p:nvPicPr>
        <p:blipFill rotWithShape="1">
          <a:blip r:embed="rId4">
            <a:duotone>
              <a:schemeClr val="accent2">
                <a:shade val="45000"/>
                <a:satMod val="135000"/>
              </a:schemeClr>
              <a:prstClr val="white"/>
            </a:duotone>
          </a:blip>
          <a:srcRect l="13531" t="52971" r="74587" b="19160"/>
          <a:stretch/>
        </p:blipFill>
        <p:spPr>
          <a:xfrm>
            <a:off x="3285067" y="2929467"/>
            <a:ext cx="914400" cy="863600"/>
          </a:xfrm>
          <a:prstGeom prst="ellipse">
            <a:avLst/>
          </a:prstGeom>
        </p:spPr>
      </p:pic>
    </p:spTree>
    <p:extLst>
      <p:ext uri="{BB962C8B-B14F-4D97-AF65-F5344CB8AC3E}">
        <p14:creationId xmlns:p14="http://schemas.microsoft.com/office/powerpoint/2010/main" val="2836026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1468-3938-7240-927A-C0CE625A4FFB}"/>
              </a:ext>
            </a:extLst>
          </p:cNvPr>
          <p:cNvSpPr>
            <a:spLocks noGrp="1"/>
          </p:cNvSpPr>
          <p:nvPr>
            <p:ph type="title"/>
          </p:nvPr>
        </p:nvSpPr>
        <p:spPr>
          <a:xfrm>
            <a:off x="838200" y="0"/>
            <a:ext cx="10515600" cy="1325563"/>
          </a:xfrm>
        </p:spPr>
        <p:txBody>
          <a:bodyPr/>
          <a:lstStyle/>
          <a:p>
            <a:r>
              <a:rPr lang="en-US" dirty="0"/>
              <a:t>Mathematical representation</a:t>
            </a:r>
          </a:p>
        </p:txBody>
      </p:sp>
      <p:pic>
        <p:nvPicPr>
          <p:cNvPr id="6" name="Picture 5">
            <a:extLst>
              <a:ext uri="{FF2B5EF4-FFF2-40B4-BE49-F238E27FC236}">
                <a16:creationId xmlns:a16="http://schemas.microsoft.com/office/drawing/2014/main" id="{0C6F97B9-FE40-694A-B9B9-10F23E8500DD}"/>
              </a:ext>
            </a:extLst>
          </p:cNvPr>
          <p:cNvPicPr>
            <a:picLocks noChangeAspect="1"/>
          </p:cNvPicPr>
          <p:nvPr/>
        </p:nvPicPr>
        <p:blipFill rotWithShape="1">
          <a:blip r:embed="rId3"/>
          <a:srcRect l="596" t="31157" r="1279" b="36845"/>
          <a:stretch/>
        </p:blipFill>
        <p:spPr>
          <a:xfrm>
            <a:off x="3266121" y="5046134"/>
            <a:ext cx="5162156" cy="709896"/>
          </a:xfrm>
          <a:prstGeom prst="rect">
            <a:avLst/>
          </a:prstGeom>
        </p:spPr>
      </p:pic>
      <p:pic>
        <p:nvPicPr>
          <p:cNvPr id="7" name="Picture 6" descr="A picture containing text, gauge, clock, device&#10;&#10;Description automatically generated">
            <a:extLst>
              <a:ext uri="{FF2B5EF4-FFF2-40B4-BE49-F238E27FC236}">
                <a16:creationId xmlns:a16="http://schemas.microsoft.com/office/drawing/2014/main" id="{668FFEFD-F192-084A-A432-43078664A485}"/>
              </a:ext>
            </a:extLst>
          </p:cNvPr>
          <p:cNvPicPr>
            <a:picLocks noChangeAspect="1"/>
          </p:cNvPicPr>
          <p:nvPr/>
        </p:nvPicPr>
        <p:blipFill>
          <a:blip r:embed="rId4">
            <a:biLevel thresh="75000"/>
          </a:blip>
          <a:stretch>
            <a:fillRect/>
          </a:stretch>
        </p:blipFill>
        <p:spPr>
          <a:xfrm>
            <a:off x="2247900" y="1288011"/>
            <a:ext cx="7696200" cy="3098800"/>
          </a:xfrm>
          <a:prstGeom prst="rect">
            <a:avLst/>
          </a:prstGeom>
        </p:spPr>
      </p:pic>
      <p:sp>
        <p:nvSpPr>
          <p:cNvPr id="8" name="Slide Number Placeholder 7">
            <a:extLst>
              <a:ext uri="{FF2B5EF4-FFF2-40B4-BE49-F238E27FC236}">
                <a16:creationId xmlns:a16="http://schemas.microsoft.com/office/drawing/2014/main" id="{6C006C0D-B22C-7641-91A2-3CE875E442F7}"/>
              </a:ext>
            </a:extLst>
          </p:cNvPr>
          <p:cNvSpPr>
            <a:spLocks noGrp="1"/>
          </p:cNvSpPr>
          <p:nvPr>
            <p:ph type="sldNum" sz="quarter" idx="12"/>
          </p:nvPr>
        </p:nvSpPr>
        <p:spPr/>
        <p:txBody>
          <a:bodyPr/>
          <a:lstStyle/>
          <a:p>
            <a:fld id="{14DFC975-2FD7-44A5-9E78-ECBA46156075}" type="slidenum">
              <a:rPr lang="en-US" smtClean="0"/>
              <a:t>37</a:t>
            </a:fld>
            <a:endParaRPr lang="en-US"/>
          </a:p>
        </p:txBody>
      </p:sp>
      <p:pic>
        <p:nvPicPr>
          <p:cNvPr id="9" name="Picture 8">
            <a:extLst>
              <a:ext uri="{FF2B5EF4-FFF2-40B4-BE49-F238E27FC236}">
                <a16:creationId xmlns:a16="http://schemas.microsoft.com/office/drawing/2014/main" id="{1F7077DF-B068-CF46-8CE9-15BD5602A60F}"/>
              </a:ext>
            </a:extLst>
          </p:cNvPr>
          <p:cNvPicPr>
            <a:picLocks noChangeAspect="1"/>
          </p:cNvPicPr>
          <p:nvPr/>
        </p:nvPicPr>
        <p:blipFill rotWithShape="1">
          <a:blip r:embed="rId3">
            <a:duotone>
              <a:schemeClr val="accent2">
                <a:shade val="45000"/>
                <a:satMod val="135000"/>
              </a:schemeClr>
              <a:prstClr val="white"/>
            </a:duotone>
          </a:blip>
          <a:srcRect l="1298" t="31692" r="1259" b="36310"/>
          <a:stretch/>
        </p:blipFill>
        <p:spPr>
          <a:xfrm>
            <a:off x="3285066" y="5046134"/>
            <a:ext cx="5126277" cy="709896"/>
          </a:xfrm>
          <a:prstGeom prst="rect">
            <a:avLst/>
          </a:prstGeom>
        </p:spPr>
      </p:pic>
      <p:pic>
        <p:nvPicPr>
          <p:cNvPr id="10" name="Picture 9" descr="A picture containing text, gauge, clock, device&#10;&#10;Description automatically generated">
            <a:extLst>
              <a:ext uri="{FF2B5EF4-FFF2-40B4-BE49-F238E27FC236}">
                <a16:creationId xmlns:a16="http://schemas.microsoft.com/office/drawing/2014/main" id="{0269F502-EA20-AD4A-86B5-3A9FD911F48C}"/>
              </a:ext>
            </a:extLst>
          </p:cNvPr>
          <p:cNvPicPr>
            <a:picLocks noChangeAspect="1"/>
          </p:cNvPicPr>
          <p:nvPr/>
        </p:nvPicPr>
        <p:blipFill rotWithShape="1">
          <a:blip r:embed="rId4">
            <a:duotone>
              <a:schemeClr val="accent2">
                <a:shade val="45000"/>
                <a:satMod val="135000"/>
              </a:schemeClr>
              <a:prstClr val="white"/>
            </a:duotone>
          </a:blip>
          <a:srcRect l="26623" t="52971" r="57536" b="8230"/>
          <a:stretch/>
        </p:blipFill>
        <p:spPr>
          <a:xfrm>
            <a:off x="4301067" y="2929467"/>
            <a:ext cx="1219200" cy="1202266"/>
          </a:xfrm>
          <a:prstGeom prst="rect">
            <a:avLst/>
          </a:prstGeom>
        </p:spPr>
      </p:pic>
      <p:pic>
        <p:nvPicPr>
          <p:cNvPr id="12" name="Picture 11" descr="A picture containing text, gauge, clock, device&#10;&#10;Description automatically generated">
            <a:extLst>
              <a:ext uri="{FF2B5EF4-FFF2-40B4-BE49-F238E27FC236}">
                <a16:creationId xmlns:a16="http://schemas.microsoft.com/office/drawing/2014/main" id="{B958064D-4ACC-BD42-8FB1-E66F6FC91F9E}"/>
              </a:ext>
            </a:extLst>
          </p:cNvPr>
          <p:cNvPicPr>
            <a:picLocks noChangeAspect="1"/>
          </p:cNvPicPr>
          <p:nvPr/>
        </p:nvPicPr>
        <p:blipFill rotWithShape="1">
          <a:blip r:embed="rId4">
            <a:duotone>
              <a:schemeClr val="accent2">
                <a:shade val="45000"/>
                <a:satMod val="135000"/>
              </a:schemeClr>
              <a:prstClr val="white"/>
            </a:duotone>
          </a:blip>
          <a:srcRect l="42687" t="53637" r="45431" b="18494"/>
          <a:stretch/>
        </p:blipFill>
        <p:spPr>
          <a:xfrm>
            <a:off x="5520266" y="2929467"/>
            <a:ext cx="914400" cy="863600"/>
          </a:xfrm>
          <a:prstGeom prst="ellipse">
            <a:avLst/>
          </a:prstGeom>
        </p:spPr>
      </p:pic>
    </p:spTree>
    <p:extLst>
      <p:ext uri="{BB962C8B-B14F-4D97-AF65-F5344CB8AC3E}">
        <p14:creationId xmlns:p14="http://schemas.microsoft.com/office/powerpoint/2010/main" val="1330734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1468-3938-7240-927A-C0CE625A4FFB}"/>
              </a:ext>
            </a:extLst>
          </p:cNvPr>
          <p:cNvSpPr>
            <a:spLocks noGrp="1"/>
          </p:cNvSpPr>
          <p:nvPr>
            <p:ph type="title"/>
          </p:nvPr>
        </p:nvSpPr>
        <p:spPr>
          <a:xfrm>
            <a:off x="838200" y="0"/>
            <a:ext cx="10515600" cy="1325563"/>
          </a:xfrm>
        </p:spPr>
        <p:txBody>
          <a:bodyPr/>
          <a:lstStyle/>
          <a:p>
            <a:r>
              <a:rPr lang="en-US" dirty="0"/>
              <a:t>Mathematical representation</a:t>
            </a:r>
          </a:p>
        </p:txBody>
      </p:sp>
      <p:pic>
        <p:nvPicPr>
          <p:cNvPr id="6" name="Picture 5">
            <a:extLst>
              <a:ext uri="{FF2B5EF4-FFF2-40B4-BE49-F238E27FC236}">
                <a16:creationId xmlns:a16="http://schemas.microsoft.com/office/drawing/2014/main" id="{0C6F97B9-FE40-694A-B9B9-10F23E8500DD}"/>
              </a:ext>
            </a:extLst>
          </p:cNvPr>
          <p:cNvPicPr>
            <a:picLocks noChangeAspect="1"/>
          </p:cNvPicPr>
          <p:nvPr/>
        </p:nvPicPr>
        <p:blipFill rotWithShape="1">
          <a:blip r:embed="rId3"/>
          <a:srcRect l="596" t="66169" r="1279" b="531"/>
          <a:stretch/>
        </p:blipFill>
        <p:spPr>
          <a:xfrm>
            <a:off x="3266121" y="5822912"/>
            <a:ext cx="5162156" cy="738774"/>
          </a:xfrm>
          <a:prstGeom prst="rect">
            <a:avLst/>
          </a:prstGeom>
        </p:spPr>
      </p:pic>
      <p:pic>
        <p:nvPicPr>
          <p:cNvPr id="7" name="Picture 6" descr="A picture containing text, gauge, clock, device&#10;&#10;Description automatically generated">
            <a:extLst>
              <a:ext uri="{FF2B5EF4-FFF2-40B4-BE49-F238E27FC236}">
                <a16:creationId xmlns:a16="http://schemas.microsoft.com/office/drawing/2014/main" id="{668FFEFD-F192-084A-A432-43078664A485}"/>
              </a:ext>
            </a:extLst>
          </p:cNvPr>
          <p:cNvPicPr>
            <a:picLocks noChangeAspect="1"/>
          </p:cNvPicPr>
          <p:nvPr/>
        </p:nvPicPr>
        <p:blipFill>
          <a:blip r:embed="rId4">
            <a:biLevel thresh="75000"/>
          </a:blip>
          <a:stretch>
            <a:fillRect/>
          </a:stretch>
        </p:blipFill>
        <p:spPr>
          <a:xfrm>
            <a:off x="2247900" y="1288011"/>
            <a:ext cx="7696200" cy="3098800"/>
          </a:xfrm>
          <a:prstGeom prst="rect">
            <a:avLst/>
          </a:prstGeom>
        </p:spPr>
      </p:pic>
      <p:sp>
        <p:nvSpPr>
          <p:cNvPr id="8" name="Slide Number Placeholder 7">
            <a:extLst>
              <a:ext uri="{FF2B5EF4-FFF2-40B4-BE49-F238E27FC236}">
                <a16:creationId xmlns:a16="http://schemas.microsoft.com/office/drawing/2014/main" id="{6C006C0D-B22C-7641-91A2-3CE875E442F7}"/>
              </a:ext>
            </a:extLst>
          </p:cNvPr>
          <p:cNvSpPr>
            <a:spLocks noGrp="1"/>
          </p:cNvSpPr>
          <p:nvPr>
            <p:ph type="sldNum" sz="quarter" idx="12"/>
          </p:nvPr>
        </p:nvSpPr>
        <p:spPr/>
        <p:txBody>
          <a:bodyPr/>
          <a:lstStyle/>
          <a:p>
            <a:fld id="{14DFC975-2FD7-44A5-9E78-ECBA46156075}" type="slidenum">
              <a:rPr lang="en-US" smtClean="0"/>
              <a:t>38</a:t>
            </a:fld>
            <a:endParaRPr lang="en-US"/>
          </a:p>
        </p:txBody>
      </p:sp>
      <p:pic>
        <p:nvPicPr>
          <p:cNvPr id="9" name="Picture 8">
            <a:extLst>
              <a:ext uri="{FF2B5EF4-FFF2-40B4-BE49-F238E27FC236}">
                <a16:creationId xmlns:a16="http://schemas.microsoft.com/office/drawing/2014/main" id="{1F7077DF-B068-CF46-8CE9-15BD5602A60F}"/>
              </a:ext>
            </a:extLst>
          </p:cNvPr>
          <p:cNvPicPr>
            <a:picLocks noChangeAspect="1"/>
          </p:cNvPicPr>
          <p:nvPr/>
        </p:nvPicPr>
        <p:blipFill rotWithShape="1">
          <a:blip r:embed="rId3">
            <a:duotone>
              <a:schemeClr val="accent2">
                <a:shade val="45000"/>
                <a:satMod val="135000"/>
              </a:schemeClr>
              <a:prstClr val="white"/>
            </a:duotone>
          </a:blip>
          <a:srcRect l="1572" t="66521" r="2198" b="1207"/>
          <a:stretch/>
        </p:blipFill>
        <p:spPr>
          <a:xfrm>
            <a:off x="3315955" y="5822912"/>
            <a:ext cx="5062487" cy="716000"/>
          </a:xfrm>
          <a:prstGeom prst="rect">
            <a:avLst/>
          </a:prstGeom>
        </p:spPr>
      </p:pic>
      <p:pic>
        <p:nvPicPr>
          <p:cNvPr id="10" name="Picture 9" descr="A picture containing text, gauge, clock, device&#10;&#10;Description automatically generated">
            <a:extLst>
              <a:ext uri="{FF2B5EF4-FFF2-40B4-BE49-F238E27FC236}">
                <a16:creationId xmlns:a16="http://schemas.microsoft.com/office/drawing/2014/main" id="{0269F502-EA20-AD4A-86B5-3A9FD911F48C}"/>
              </a:ext>
            </a:extLst>
          </p:cNvPr>
          <p:cNvPicPr>
            <a:picLocks noChangeAspect="1"/>
          </p:cNvPicPr>
          <p:nvPr/>
        </p:nvPicPr>
        <p:blipFill rotWithShape="1">
          <a:blip r:embed="rId4">
            <a:duotone>
              <a:schemeClr val="accent2">
                <a:shade val="45000"/>
                <a:satMod val="135000"/>
              </a:schemeClr>
              <a:prstClr val="white"/>
            </a:duotone>
          </a:blip>
          <a:srcRect l="56546" t="54080" r="27613" b="11493"/>
          <a:stretch/>
        </p:blipFill>
        <p:spPr>
          <a:xfrm>
            <a:off x="6519334" y="2929467"/>
            <a:ext cx="1219200" cy="1066800"/>
          </a:xfrm>
          <a:prstGeom prst="rect">
            <a:avLst/>
          </a:prstGeom>
        </p:spPr>
      </p:pic>
      <p:pic>
        <p:nvPicPr>
          <p:cNvPr id="12" name="Picture 11" descr="A picture containing text, gauge, clock, device&#10;&#10;Description automatically generated">
            <a:extLst>
              <a:ext uri="{FF2B5EF4-FFF2-40B4-BE49-F238E27FC236}">
                <a16:creationId xmlns:a16="http://schemas.microsoft.com/office/drawing/2014/main" id="{B958064D-4ACC-BD42-8FB1-E66F6FC91F9E}"/>
              </a:ext>
            </a:extLst>
          </p:cNvPr>
          <p:cNvPicPr>
            <a:picLocks noChangeAspect="1"/>
          </p:cNvPicPr>
          <p:nvPr/>
        </p:nvPicPr>
        <p:blipFill rotWithShape="1">
          <a:blip r:embed="rId4">
            <a:duotone>
              <a:schemeClr val="accent2">
                <a:shade val="45000"/>
                <a:satMod val="135000"/>
              </a:schemeClr>
              <a:prstClr val="white"/>
            </a:duotone>
          </a:blip>
          <a:srcRect l="74042" t="53081" r="14076" b="19597"/>
          <a:stretch/>
        </p:blipFill>
        <p:spPr>
          <a:xfrm>
            <a:off x="7943850" y="2929467"/>
            <a:ext cx="914400" cy="846667"/>
          </a:xfrm>
          <a:prstGeom prst="ellipse">
            <a:avLst/>
          </a:prstGeom>
        </p:spPr>
      </p:pic>
    </p:spTree>
    <p:extLst>
      <p:ext uri="{BB962C8B-B14F-4D97-AF65-F5344CB8AC3E}">
        <p14:creationId xmlns:p14="http://schemas.microsoft.com/office/powerpoint/2010/main" val="2066938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1468-3938-7240-927A-C0CE625A4FFB}"/>
              </a:ext>
            </a:extLst>
          </p:cNvPr>
          <p:cNvSpPr>
            <a:spLocks noGrp="1"/>
          </p:cNvSpPr>
          <p:nvPr>
            <p:ph type="title"/>
          </p:nvPr>
        </p:nvSpPr>
        <p:spPr>
          <a:xfrm>
            <a:off x="838200" y="0"/>
            <a:ext cx="10515600" cy="1325563"/>
          </a:xfrm>
        </p:spPr>
        <p:txBody>
          <a:bodyPr/>
          <a:lstStyle/>
          <a:p>
            <a:r>
              <a:rPr lang="en-US" dirty="0"/>
              <a:t>Mathematical representation</a:t>
            </a:r>
          </a:p>
        </p:txBody>
      </p:sp>
      <p:pic>
        <p:nvPicPr>
          <p:cNvPr id="6" name="Picture 5">
            <a:extLst>
              <a:ext uri="{FF2B5EF4-FFF2-40B4-BE49-F238E27FC236}">
                <a16:creationId xmlns:a16="http://schemas.microsoft.com/office/drawing/2014/main" id="{0C6F97B9-FE40-694A-B9B9-10F23E8500DD}"/>
              </a:ext>
            </a:extLst>
          </p:cNvPr>
          <p:cNvPicPr>
            <a:picLocks noChangeAspect="1"/>
          </p:cNvPicPr>
          <p:nvPr/>
        </p:nvPicPr>
        <p:blipFill rotWithShape="1">
          <a:blip r:embed="rId3"/>
          <a:srcRect l="596" t="1439" r="1279" b="531"/>
          <a:stretch/>
        </p:blipFill>
        <p:spPr>
          <a:xfrm>
            <a:off x="3266121" y="4386811"/>
            <a:ext cx="5162156" cy="2174875"/>
          </a:xfrm>
          <a:prstGeom prst="rect">
            <a:avLst/>
          </a:prstGeom>
        </p:spPr>
      </p:pic>
      <p:pic>
        <p:nvPicPr>
          <p:cNvPr id="7" name="Picture 6" descr="A picture containing text, gauge, clock, device&#10;&#10;Description automatically generated">
            <a:extLst>
              <a:ext uri="{FF2B5EF4-FFF2-40B4-BE49-F238E27FC236}">
                <a16:creationId xmlns:a16="http://schemas.microsoft.com/office/drawing/2014/main" id="{668FFEFD-F192-084A-A432-43078664A485}"/>
              </a:ext>
            </a:extLst>
          </p:cNvPr>
          <p:cNvPicPr>
            <a:picLocks noChangeAspect="1"/>
          </p:cNvPicPr>
          <p:nvPr/>
        </p:nvPicPr>
        <p:blipFill>
          <a:blip r:embed="rId4">
            <a:biLevel thresh="75000"/>
          </a:blip>
          <a:stretch>
            <a:fillRect/>
          </a:stretch>
        </p:blipFill>
        <p:spPr>
          <a:xfrm>
            <a:off x="2247900" y="1288011"/>
            <a:ext cx="7696200" cy="3098800"/>
          </a:xfrm>
          <a:prstGeom prst="rect">
            <a:avLst/>
          </a:prstGeom>
        </p:spPr>
      </p:pic>
      <p:sp>
        <p:nvSpPr>
          <p:cNvPr id="8" name="Slide Number Placeholder 7">
            <a:extLst>
              <a:ext uri="{FF2B5EF4-FFF2-40B4-BE49-F238E27FC236}">
                <a16:creationId xmlns:a16="http://schemas.microsoft.com/office/drawing/2014/main" id="{6C006C0D-B22C-7641-91A2-3CE875E442F7}"/>
              </a:ext>
            </a:extLst>
          </p:cNvPr>
          <p:cNvSpPr>
            <a:spLocks noGrp="1"/>
          </p:cNvSpPr>
          <p:nvPr>
            <p:ph type="sldNum" sz="quarter" idx="12"/>
          </p:nvPr>
        </p:nvSpPr>
        <p:spPr/>
        <p:txBody>
          <a:bodyPr/>
          <a:lstStyle/>
          <a:p>
            <a:fld id="{14DFC975-2FD7-44A5-9E78-ECBA46156075}" type="slidenum">
              <a:rPr lang="en-US" smtClean="0"/>
              <a:t>39</a:t>
            </a:fld>
            <a:endParaRPr lang="en-US"/>
          </a:p>
        </p:txBody>
      </p:sp>
    </p:spTree>
    <p:extLst>
      <p:ext uri="{BB962C8B-B14F-4D97-AF65-F5344CB8AC3E}">
        <p14:creationId xmlns:p14="http://schemas.microsoft.com/office/powerpoint/2010/main" val="118293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BCB453E9-C06B-114F-932F-76252213B479}"/>
              </a:ext>
            </a:extLst>
          </p:cNvPr>
          <p:cNvSpPr>
            <a:spLocks noGrp="1"/>
          </p:cNvSpPr>
          <p:nvPr>
            <p:ph type="title"/>
          </p:nvPr>
        </p:nvSpPr>
        <p:spPr>
          <a:xfrm>
            <a:off x="838200" y="643467"/>
            <a:ext cx="2951205" cy="5571066"/>
          </a:xfrm>
        </p:spPr>
        <p:txBody>
          <a:bodyPr>
            <a:normAutofit/>
          </a:bodyPr>
          <a:lstStyle/>
          <a:p>
            <a:r>
              <a:rPr lang="en-US" dirty="0"/>
              <a:t>Lecture Goals</a:t>
            </a:r>
          </a:p>
        </p:txBody>
      </p:sp>
      <p:graphicFrame>
        <p:nvGraphicFramePr>
          <p:cNvPr id="5" name="Content Placeholder 2">
            <a:extLst>
              <a:ext uri="{FF2B5EF4-FFF2-40B4-BE49-F238E27FC236}">
                <a16:creationId xmlns:a16="http://schemas.microsoft.com/office/drawing/2014/main" id="{175D62F9-B479-6B32-A0CB-E172E6D8639B}"/>
              </a:ext>
            </a:extLst>
          </p:cNvPr>
          <p:cNvGraphicFramePr>
            <a:graphicFrameLocks noGrp="1"/>
          </p:cNvGraphicFramePr>
          <p:nvPr>
            <p:ph idx="1"/>
            <p:extLst>
              <p:ext uri="{D42A27DB-BD31-4B8C-83A1-F6EECF244321}">
                <p14:modId xmlns:p14="http://schemas.microsoft.com/office/powerpoint/2010/main" val="1213706096"/>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EC133E4-BA7F-EB48-BA5A-C0576227928B}"/>
              </a:ext>
            </a:extLst>
          </p:cNvPr>
          <p:cNvSpPr>
            <a:spLocks noGrp="1"/>
          </p:cNvSpPr>
          <p:nvPr>
            <p:ph type="sldNum" sz="quarter" idx="12"/>
          </p:nvPr>
        </p:nvSpPr>
        <p:spPr/>
        <p:txBody>
          <a:bodyPr/>
          <a:lstStyle/>
          <a:p>
            <a:fld id="{14DFC975-2FD7-44A5-9E78-ECBA46156075}" type="slidenum">
              <a:rPr lang="en-US" smtClean="0"/>
              <a:t>4</a:t>
            </a:fld>
            <a:endParaRPr lang="en-US"/>
          </a:p>
        </p:txBody>
      </p:sp>
    </p:spTree>
    <p:extLst>
      <p:ext uri="{BB962C8B-B14F-4D97-AF65-F5344CB8AC3E}">
        <p14:creationId xmlns:p14="http://schemas.microsoft.com/office/powerpoint/2010/main" val="1447609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3DE5-A75A-3D40-9030-8BF590E5EBA1}"/>
              </a:ext>
            </a:extLst>
          </p:cNvPr>
          <p:cNvSpPr>
            <a:spLocks noGrp="1"/>
          </p:cNvSpPr>
          <p:nvPr>
            <p:ph type="title"/>
          </p:nvPr>
        </p:nvSpPr>
        <p:spPr/>
        <p:txBody>
          <a:bodyPr/>
          <a:lstStyle/>
          <a:p>
            <a:r>
              <a:rPr lang="en-US" sz="4800" dirty="0"/>
              <a:t>Leslie</a:t>
            </a:r>
            <a:r>
              <a:rPr lang="en-US" dirty="0"/>
              <a:t> Matrix (Leslie, 1945)</a:t>
            </a:r>
          </a:p>
        </p:txBody>
      </p:sp>
      <p:sp>
        <p:nvSpPr>
          <p:cNvPr id="3" name="Content Placeholder 2">
            <a:extLst>
              <a:ext uri="{FF2B5EF4-FFF2-40B4-BE49-F238E27FC236}">
                <a16:creationId xmlns:a16="http://schemas.microsoft.com/office/drawing/2014/main" id="{E21236FC-3673-5F42-8FF6-FC15C25D03E0}"/>
              </a:ext>
            </a:extLst>
          </p:cNvPr>
          <p:cNvSpPr>
            <a:spLocks noGrp="1"/>
          </p:cNvSpPr>
          <p:nvPr>
            <p:ph idx="1"/>
          </p:nvPr>
        </p:nvSpPr>
        <p:spPr>
          <a:xfrm>
            <a:off x="1587710" y="1465923"/>
            <a:ext cx="9486690" cy="5104997"/>
          </a:xfrm>
        </p:spPr>
        <p:txBody>
          <a:bodyPr>
            <a:normAutofit/>
          </a:bodyPr>
          <a:lstStyle/>
          <a:p>
            <a:r>
              <a:rPr lang="en-US" dirty="0"/>
              <a:t>S</a:t>
            </a:r>
            <a:r>
              <a:rPr lang="en-US" sz="2800" dirty="0"/>
              <a:t>quare matrix with one row and column per age/stage class</a:t>
            </a:r>
          </a:p>
          <a:p>
            <a:r>
              <a:rPr lang="en-CA" sz="2800" dirty="0"/>
              <a:t>Population size vector n(t) which has one row per age/stage class</a:t>
            </a:r>
          </a:p>
          <a:p>
            <a:pPr marL="0" indent="0">
              <a:buNone/>
            </a:pPr>
            <a:endParaRPr lang="en-US" sz="2800" dirty="0"/>
          </a:p>
        </p:txBody>
      </p:sp>
      <p:pic>
        <p:nvPicPr>
          <p:cNvPr id="5" name="Picture 4">
            <a:extLst>
              <a:ext uri="{FF2B5EF4-FFF2-40B4-BE49-F238E27FC236}">
                <a16:creationId xmlns:a16="http://schemas.microsoft.com/office/drawing/2014/main" id="{5D225A32-BCAB-E44D-AFDF-80699C6CCD95}"/>
              </a:ext>
            </a:extLst>
          </p:cNvPr>
          <p:cNvPicPr>
            <a:picLocks noChangeAspect="1"/>
          </p:cNvPicPr>
          <p:nvPr/>
        </p:nvPicPr>
        <p:blipFill rotWithShape="1">
          <a:blip r:embed="rId3"/>
          <a:srcRect l="1356" r="8584" b="2218"/>
          <a:stretch/>
        </p:blipFill>
        <p:spPr>
          <a:xfrm>
            <a:off x="2252635" y="3246887"/>
            <a:ext cx="7422993" cy="2764446"/>
          </a:xfrm>
          <a:prstGeom prst="rect">
            <a:avLst/>
          </a:prstGeom>
        </p:spPr>
      </p:pic>
      <p:sp>
        <p:nvSpPr>
          <p:cNvPr id="8" name="Slide Number Placeholder 7">
            <a:extLst>
              <a:ext uri="{FF2B5EF4-FFF2-40B4-BE49-F238E27FC236}">
                <a16:creationId xmlns:a16="http://schemas.microsoft.com/office/drawing/2014/main" id="{C64E46E4-4392-7F4D-BF5F-27AAEEA56039}"/>
              </a:ext>
            </a:extLst>
          </p:cNvPr>
          <p:cNvSpPr>
            <a:spLocks noGrp="1"/>
          </p:cNvSpPr>
          <p:nvPr>
            <p:ph type="sldNum" sz="quarter" idx="12"/>
          </p:nvPr>
        </p:nvSpPr>
        <p:spPr/>
        <p:txBody>
          <a:bodyPr/>
          <a:lstStyle/>
          <a:p>
            <a:fld id="{14DFC975-2FD7-44A5-9E78-ECBA46156075}" type="slidenum">
              <a:rPr lang="en-US" smtClean="0"/>
              <a:t>40</a:t>
            </a:fld>
            <a:endParaRPr lang="en-US"/>
          </a:p>
        </p:txBody>
      </p:sp>
      <p:sp>
        <p:nvSpPr>
          <p:cNvPr id="4" name="TextBox 3">
            <a:extLst>
              <a:ext uri="{FF2B5EF4-FFF2-40B4-BE49-F238E27FC236}">
                <a16:creationId xmlns:a16="http://schemas.microsoft.com/office/drawing/2014/main" id="{4A98AFA7-867C-2344-A897-C31851445C49}"/>
              </a:ext>
            </a:extLst>
          </p:cNvPr>
          <p:cNvSpPr txBox="1"/>
          <p:nvPr/>
        </p:nvSpPr>
        <p:spPr>
          <a:xfrm>
            <a:off x="3272589" y="5811278"/>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t+1</a:t>
            </a:r>
          </a:p>
        </p:txBody>
      </p:sp>
      <p:sp>
        <p:nvSpPr>
          <p:cNvPr id="7" name="Rectangle 6">
            <a:extLst>
              <a:ext uri="{FF2B5EF4-FFF2-40B4-BE49-F238E27FC236}">
                <a16:creationId xmlns:a16="http://schemas.microsoft.com/office/drawing/2014/main" id="{1E74646B-3BE7-5747-8B4B-616AFF582009}"/>
              </a:ext>
            </a:extLst>
          </p:cNvPr>
          <p:cNvSpPr/>
          <p:nvPr/>
        </p:nvSpPr>
        <p:spPr>
          <a:xfrm>
            <a:off x="3404936" y="4018421"/>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7AC76E-8337-2349-B56B-B986A7D26C8D}"/>
              </a:ext>
            </a:extLst>
          </p:cNvPr>
          <p:cNvSpPr txBox="1"/>
          <p:nvPr/>
        </p:nvSpPr>
        <p:spPr>
          <a:xfrm>
            <a:off x="9585158" y="5783732"/>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spTree>
    <p:extLst>
      <p:ext uri="{BB962C8B-B14F-4D97-AF65-F5344CB8AC3E}">
        <p14:creationId xmlns:p14="http://schemas.microsoft.com/office/powerpoint/2010/main" val="3310823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0031-334A-874B-B4D1-F4BFCB8540BB}"/>
              </a:ext>
            </a:extLst>
          </p:cNvPr>
          <p:cNvSpPr>
            <a:spLocks noGrp="1"/>
          </p:cNvSpPr>
          <p:nvPr>
            <p:ph type="title"/>
          </p:nvPr>
        </p:nvSpPr>
        <p:spPr/>
        <p:txBody>
          <a:bodyPr/>
          <a:lstStyle/>
          <a:p>
            <a:r>
              <a:rPr lang="en-US" dirty="0"/>
              <a:t>Matrix syntax refresher</a:t>
            </a:r>
          </a:p>
        </p:txBody>
      </p:sp>
      <p:sp>
        <p:nvSpPr>
          <p:cNvPr id="3" name="Content Placeholder 2">
            <a:extLst>
              <a:ext uri="{FF2B5EF4-FFF2-40B4-BE49-F238E27FC236}">
                <a16:creationId xmlns:a16="http://schemas.microsoft.com/office/drawing/2014/main" id="{2FBD65B6-55BB-8646-B5AF-8DF29C678531}"/>
              </a:ext>
            </a:extLst>
          </p:cNvPr>
          <p:cNvSpPr>
            <a:spLocks noGrp="1"/>
          </p:cNvSpPr>
          <p:nvPr>
            <p:ph idx="1"/>
          </p:nvPr>
        </p:nvSpPr>
        <p:spPr>
          <a:xfrm>
            <a:off x="838200" y="2344960"/>
            <a:ext cx="5983522" cy="4936714"/>
          </a:xfrm>
        </p:spPr>
        <p:txBody>
          <a:bodyPr>
            <a:normAutofit/>
          </a:bodyPr>
          <a:lstStyle/>
          <a:p>
            <a:r>
              <a:rPr lang="en-CA" sz="2800" dirty="0"/>
              <a:t>A rectangular array of elements </a:t>
            </a:r>
          </a:p>
          <a:p>
            <a:r>
              <a:rPr lang="en-CA" sz="2800" dirty="0"/>
              <a:t>Format rows x columns</a:t>
            </a:r>
          </a:p>
          <a:p>
            <a:r>
              <a:rPr lang="en-CA" sz="2800" dirty="0"/>
              <a:t>A vector is a one-column matrix</a:t>
            </a:r>
          </a:p>
          <a:p>
            <a:endParaRPr lang="en-CA" sz="2800" dirty="0"/>
          </a:p>
          <a:p>
            <a:r>
              <a:rPr lang="en-CA" sz="2800" dirty="0"/>
              <a:t>Elements are identified by subscripts,</a:t>
            </a:r>
          </a:p>
          <a:p>
            <a:pPr lvl="1"/>
            <a:r>
              <a:rPr lang="en-CA" sz="2400" dirty="0"/>
              <a:t> e.g. a</a:t>
            </a:r>
            <a:r>
              <a:rPr lang="en-CA" sz="2400" baseline="-25000" dirty="0"/>
              <a:t>21</a:t>
            </a:r>
            <a:r>
              <a:rPr lang="en-CA" sz="2400" dirty="0"/>
              <a:t> is the element in row 2 and column 1.</a:t>
            </a:r>
          </a:p>
          <a:p>
            <a:pPr lvl="1"/>
            <a:endParaRPr lang="en-CA" sz="2400" dirty="0"/>
          </a:p>
          <a:p>
            <a:endParaRPr lang="en-CA" sz="2800" dirty="0"/>
          </a:p>
          <a:p>
            <a:endParaRPr lang="en-US" sz="2800" dirty="0"/>
          </a:p>
        </p:txBody>
      </p:sp>
      <p:pic>
        <p:nvPicPr>
          <p:cNvPr id="4" name="Content Placeholder 6" descr="A picture containing text&#10;&#10;Description automatically generated">
            <a:extLst>
              <a:ext uri="{FF2B5EF4-FFF2-40B4-BE49-F238E27FC236}">
                <a16:creationId xmlns:a16="http://schemas.microsoft.com/office/drawing/2014/main" id="{A6AF4F77-76B3-614E-B9D9-574A2F5BC686}"/>
              </a:ext>
            </a:extLst>
          </p:cNvPr>
          <p:cNvPicPr>
            <a:picLocks noChangeAspect="1"/>
          </p:cNvPicPr>
          <p:nvPr/>
        </p:nvPicPr>
        <p:blipFill rotWithShape="1">
          <a:blip r:embed="rId3">
            <a:grayscl/>
          </a:blip>
          <a:srcRect l="11779" t="10027" r="62772" b="60741"/>
          <a:stretch/>
        </p:blipFill>
        <p:spPr>
          <a:xfrm>
            <a:off x="7048500" y="2344960"/>
            <a:ext cx="4038600" cy="2809056"/>
          </a:xfrm>
          <a:prstGeom prst="rect">
            <a:avLst/>
          </a:prstGeom>
        </p:spPr>
      </p:pic>
      <p:sp>
        <p:nvSpPr>
          <p:cNvPr id="5" name="Slide Number Placeholder 4">
            <a:extLst>
              <a:ext uri="{FF2B5EF4-FFF2-40B4-BE49-F238E27FC236}">
                <a16:creationId xmlns:a16="http://schemas.microsoft.com/office/drawing/2014/main" id="{14EA4A86-BED9-F94D-9269-40B99CE1F6F8}"/>
              </a:ext>
            </a:extLst>
          </p:cNvPr>
          <p:cNvSpPr>
            <a:spLocks noGrp="1"/>
          </p:cNvSpPr>
          <p:nvPr>
            <p:ph type="sldNum" sz="quarter" idx="12"/>
          </p:nvPr>
        </p:nvSpPr>
        <p:spPr/>
        <p:txBody>
          <a:bodyPr/>
          <a:lstStyle/>
          <a:p>
            <a:fld id="{14DFC975-2FD7-44A5-9E78-ECBA46156075}" type="slidenum">
              <a:rPr lang="en-US" smtClean="0"/>
              <a:t>41</a:t>
            </a:fld>
            <a:endParaRPr lang="en-US"/>
          </a:p>
        </p:txBody>
      </p:sp>
    </p:spTree>
    <p:extLst>
      <p:ext uri="{BB962C8B-B14F-4D97-AF65-F5344CB8AC3E}">
        <p14:creationId xmlns:p14="http://schemas.microsoft.com/office/powerpoint/2010/main" val="3510119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701F-CEE2-6344-9012-6B72213130FF}"/>
              </a:ext>
            </a:extLst>
          </p:cNvPr>
          <p:cNvSpPr>
            <a:spLocks noGrp="1"/>
          </p:cNvSpPr>
          <p:nvPr>
            <p:ph type="title"/>
          </p:nvPr>
        </p:nvSpPr>
        <p:spPr/>
        <p:txBody>
          <a:bodyPr/>
          <a:lstStyle/>
          <a:p>
            <a:r>
              <a:rPr lang="en-US" dirty="0"/>
              <a:t>Matrix multiplication refresher</a:t>
            </a:r>
          </a:p>
        </p:txBody>
      </p:sp>
      <p:pic>
        <p:nvPicPr>
          <p:cNvPr id="7" name="Content Placeholder 6" descr="A picture containing text&#10;&#10;Description automatically generated">
            <a:extLst>
              <a:ext uri="{FF2B5EF4-FFF2-40B4-BE49-F238E27FC236}">
                <a16:creationId xmlns:a16="http://schemas.microsoft.com/office/drawing/2014/main" id="{86BC31FA-31BB-F74D-ACCB-069BE486A9AF}"/>
              </a:ext>
            </a:extLst>
          </p:cNvPr>
          <p:cNvPicPr>
            <a:picLocks noGrp="1" noChangeAspect="1"/>
          </p:cNvPicPr>
          <p:nvPr>
            <p:ph idx="1"/>
          </p:nvPr>
        </p:nvPicPr>
        <p:blipFill rotWithShape="1">
          <a:blip r:embed="rId3">
            <a:grayscl/>
          </a:blip>
          <a:srcRect l="11779" t="10027" r="4101" b="61438"/>
          <a:stretch/>
        </p:blipFill>
        <p:spPr>
          <a:xfrm>
            <a:off x="1113634" y="2965265"/>
            <a:ext cx="9672124" cy="1986790"/>
          </a:xfrm>
        </p:spPr>
      </p:pic>
      <p:sp>
        <p:nvSpPr>
          <p:cNvPr id="3" name="Slide Number Placeholder 2">
            <a:extLst>
              <a:ext uri="{FF2B5EF4-FFF2-40B4-BE49-F238E27FC236}">
                <a16:creationId xmlns:a16="http://schemas.microsoft.com/office/drawing/2014/main" id="{578B63BE-9FDD-8E44-935F-AC1370EDCEA7}"/>
              </a:ext>
            </a:extLst>
          </p:cNvPr>
          <p:cNvSpPr>
            <a:spLocks noGrp="1"/>
          </p:cNvSpPr>
          <p:nvPr>
            <p:ph type="sldNum" sz="quarter" idx="12"/>
          </p:nvPr>
        </p:nvSpPr>
        <p:spPr/>
        <p:txBody>
          <a:bodyPr/>
          <a:lstStyle/>
          <a:p>
            <a:fld id="{14DFC975-2FD7-44A5-9E78-ECBA46156075}" type="slidenum">
              <a:rPr lang="en-US" smtClean="0"/>
              <a:t>42</a:t>
            </a:fld>
            <a:endParaRPr lang="en-US"/>
          </a:p>
        </p:txBody>
      </p:sp>
    </p:spTree>
    <p:extLst>
      <p:ext uri="{BB962C8B-B14F-4D97-AF65-F5344CB8AC3E}">
        <p14:creationId xmlns:p14="http://schemas.microsoft.com/office/powerpoint/2010/main" val="194499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701F-CEE2-6344-9012-6B72213130FF}"/>
              </a:ext>
            </a:extLst>
          </p:cNvPr>
          <p:cNvSpPr>
            <a:spLocks noGrp="1"/>
          </p:cNvSpPr>
          <p:nvPr>
            <p:ph type="title"/>
          </p:nvPr>
        </p:nvSpPr>
        <p:spPr/>
        <p:txBody>
          <a:bodyPr/>
          <a:lstStyle/>
          <a:p>
            <a:r>
              <a:rPr lang="en-US" dirty="0"/>
              <a:t>Matrix multiplication refresher</a:t>
            </a:r>
          </a:p>
        </p:txBody>
      </p:sp>
      <p:pic>
        <p:nvPicPr>
          <p:cNvPr id="7" name="Content Placeholder 6" descr="A picture containing text&#10;&#10;Description automatically generated">
            <a:extLst>
              <a:ext uri="{FF2B5EF4-FFF2-40B4-BE49-F238E27FC236}">
                <a16:creationId xmlns:a16="http://schemas.microsoft.com/office/drawing/2014/main" id="{86BC31FA-31BB-F74D-ACCB-069BE486A9AF}"/>
              </a:ext>
            </a:extLst>
          </p:cNvPr>
          <p:cNvPicPr>
            <a:picLocks noGrp="1" noChangeAspect="1"/>
          </p:cNvPicPr>
          <p:nvPr>
            <p:ph idx="1"/>
          </p:nvPr>
        </p:nvPicPr>
        <p:blipFill rotWithShape="1">
          <a:blip r:embed="rId3">
            <a:grayscl/>
          </a:blip>
          <a:srcRect l="11779" t="10027" r="4101" b="61438"/>
          <a:stretch/>
        </p:blipFill>
        <p:spPr>
          <a:xfrm>
            <a:off x="1113634" y="2965265"/>
            <a:ext cx="9672124" cy="1986790"/>
          </a:xfrm>
        </p:spPr>
      </p:pic>
      <p:sp>
        <p:nvSpPr>
          <p:cNvPr id="3" name="Slide Number Placeholder 2">
            <a:extLst>
              <a:ext uri="{FF2B5EF4-FFF2-40B4-BE49-F238E27FC236}">
                <a16:creationId xmlns:a16="http://schemas.microsoft.com/office/drawing/2014/main" id="{578B63BE-9FDD-8E44-935F-AC1370EDCEA7}"/>
              </a:ext>
            </a:extLst>
          </p:cNvPr>
          <p:cNvSpPr>
            <a:spLocks noGrp="1"/>
          </p:cNvSpPr>
          <p:nvPr>
            <p:ph type="sldNum" sz="quarter" idx="12"/>
          </p:nvPr>
        </p:nvSpPr>
        <p:spPr/>
        <p:txBody>
          <a:bodyPr/>
          <a:lstStyle/>
          <a:p>
            <a:fld id="{14DFC975-2FD7-44A5-9E78-ECBA46156075}" type="slidenum">
              <a:rPr lang="en-US" smtClean="0"/>
              <a:t>43</a:t>
            </a:fld>
            <a:endParaRPr lang="en-US"/>
          </a:p>
        </p:txBody>
      </p:sp>
      <p:pic>
        <p:nvPicPr>
          <p:cNvPr id="5" name="Content Placeholder 6" descr="A picture containing text&#10;&#10;Description automatically generated">
            <a:extLst>
              <a:ext uri="{FF2B5EF4-FFF2-40B4-BE49-F238E27FC236}">
                <a16:creationId xmlns:a16="http://schemas.microsoft.com/office/drawing/2014/main" id="{BF35A937-72BD-EC40-B5B7-1617CEC07AF2}"/>
              </a:ext>
            </a:extLst>
          </p:cNvPr>
          <p:cNvPicPr>
            <a:picLocks noChangeAspect="1"/>
          </p:cNvPicPr>
          <p:nvPr/>
        </p:nvPicPr>
        <p:blipFill rotWithShape="1">
          <a:blip r:embed="rId3">
            <a:duotone>
              <a:prstClr val="black"/>
              <a:schemeClr val="accent3">
                <a:tint val="45000"/>
                <a:satMod val="400000"/>
              </a:schemeClr>
            </a:duotone>
          </a:blip>
          <a:srcRect l="39796" t="10027" r="53724" b="77556"/>
          <a:stretch/>
        </p:blipFill>
        <p:spPr>
          <a:xfrm>
            <a:off x="4334932" y="3013191"/>
            <a:ext cx="745067" cy="864544"/>
          </a:xfrm>
          <a:prstGeom prst="rect">
            <a:avLst/>
          </a:prstGeom>
        </p:spPr>
      </p:pic>
      <p:pic>
        <p:nvPicPr>
          <p:cNvPr id="6" name="Content Placeholder 6" descr="A picture containing text&#10;&#10;Description automatically generated">
            <a:extLst>
              <a:ext uri="{FF2B5EF4-FFF2-40B4-BE49-F238E27FC236}">
                <a16:creationId xmlns:a16="http://schemas.microsoft.com/office/drawing/2014/main" id="{B67F250A-76B2-5F45-95F0-9ED775402CE2}"/>
              </a:ext>
            </a:extLst>
          </p:cNvPr>
          <p:cNvPicPr>
            <a:picLocks noChangeAspect="1"/>
          </p:cNvPicPr>
          <p:nvPr/>
        </p:nvPicPr>
        <p:blipFill rotWithShape="1">
          <a:blip r:embed="rId3">
            <a:duotone>
              <a:prstClr val="black"/>
              <a:schemeClr val="accent3">
                <a:tint val="45000"/>
                <a:satMod val="400000"/>
              </a:schemeClr>
            </a:duotone>
          </a:blip>
          <a:srcRect l="13574" t="11000" r="78908" b="77746"/>
          <a:stretch/>
        </p:blipFill>
        <p:spPr>
          <a:xfrm>
            <a:off x="1320800" y="3060250"/>
            <a:ext cx="864376" cy="783617"/>
          </a:xfrm>
          <a:prstGeom prst="rect">
            <a:avLst/>
          </a:prstGeom>
        </p:spPr>
      </p:pic>
      <p:pic>
        <p:nvPicPr>
          <p:cNvPr id="8" name="Content Placeholder 6" descr="A picture containing text&#10;&#10;Description automatically generated">
            <a:extLst>
              <a:ext uri="{FF2B5EF4-FFF2-40B4-BE49-F238E27FC236}">
                <a16:creationId xmlns:a16="http://schemas.microsoft.com/office/drawing/2014/main" id="{75162C51-51DD-974A-9A54-1E083B908D31}"/>
              </a:ext>
            </a:extLst>
          </p:cNvPr>
          <p:cNvPicPr>
            <a:picLocks noChangeAspect="1"/>
          </p:cNvPicPr>
          <p:nvPr/>
        </p:nvPicPr>
        <p:blipFill rotWithShape="1">
          <a:blip r:embed="rId3">
            <a:duotone>
              <a:schemeClr val="accent2">
                <a:shade val="45000"/>
                <a:satMod val="135000"/>
              </a:schemeClr>
              <a:prstClr val="white"/>
            </a:duotone>
          </a:blip>
          <a:srcRect l="58205" t="11945" r="29277" b="75638"/>
          <a:stretch/>
        </p:blipFill>
        <p:spPr>
          <a:xfrm>
            <a:off x="6392336" y="3030124"/>
            <a:ext cx="1439333" cy="864545"/>
          </a:xfrm>
          <a:prstGeom prst="rect">
            <a:avLst/>
          </a:prstGeom>
        </p:spPr>
      </p:pic>
      <p:pic>
        <p:nvPicPr>
          <p:cNvPr id="9" name="Content Placeholder 6" descr="A picture containing text&#10;&#10;Description automatically generated">
            <a:extLst>
              <a:ext uri="{FF2B5EF4-FFF2-40B4-BE49-F238E27FC236}">
                <a16:creationId xmlns:a16="http://schemas.microsoft.com/office/drawing/2014/main" id="{6CA7731C-F668-0F44-9041-024095C72EF4}"/>
              </a:ext>
            </a:extLst>
          </p:cNvPr>
          <p:cNvPicPr>
            <a:picLocks noChangeAspect="1"/>
          </p:cNvPicPr>
          <p:nvPr/>
        </p:nvPicPr>
        <p:blipFill rotWithShape="1">
          <a:blip r:embed="rId3">
            <a:duotone>
              <a:prstClr val="black"/>
              <a:schemeClr val="accent3">
                <a:tint val="45000"/>
                <a:satMod val="400000"/>
              </a:schemeClr>
            </a:duotone>
          </a:blip>
          <a:srcRect l="58205" t="11945" r="29277" b="75638"/>
          <a:stretch/>
        </p:blipFill>
        <p:spPr>
          <a:xfrm>
            <a:off x="6392336" y="3097857"/>
            <a:ext cx="1439333" cy="864545"/>
          </a:xfrm>
          <a:prstGeom prst="rect">
            <a:avLst/>
          </a:prstGeom>
        </p:spPr>
      </p:pic>
    </p:spTree>
    <p:extLst>
      <p:ext uri="{BB962C8B-B14F-4D97-AF65-F5344CB8AC3E}">
        <p14:creationId xmlns:p14="http://schemas.microsoft.com/office/powerpoint/2010/main" val="126059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701F-CEE2-6344-9012-6B72213130FF}"/>
              </a:ext>
            </a:extLst>
          </p:cNvPr>
          <p:cNvSpPr>
            <a:spLocks noGrp="1"/>
          </p:cNvSpPr>
          <p:nvPr>
            <p:ph type="title"/>
          </p:nvPr>
        </p:nvSpPr>
        <p:spPr/>
        <p:txBody>
          <a:bodyPr/>
          <a:lstStyle/>
          <a:p>
            <a:r>
              <a:rPr lang="en-US" dirty="0"/>
              <a:t>Matrix multiplication refresher</a:t>
            </a:r>
          </a:p>
        </p:txBody>
      </p:sp>
      <p:pic>
        <p:nvPicPr>
          <p:cNvPr id="7" name="Content Placeholder 6" descr="A picture containing text&#10;&#10;Description automatically generated">
            <a:extLst>
              <a:ext uri="{FF2B5EF4-FFF2-40B4-BE49-F238E27FC236}">
                <a16:creationId xmlns:a16="http://schemas.microsoft.com/office/drawing/2014/main" id="{86BC31FA-31BB-F74D-ACCB-069BE486A9AF}"/>
              </a:ext>
            </a:extLst>
          </p:cNvPr>
          <p:cNvPicPr>
            <a:picLocks noGrp="1" noChangeAspect="1"/>
          </p:cNvPicPr>
          <p:nvPr>
            <p:ph idx="1"/>
          </p:nvPr>
        </p:nvPicPr>
        <p:blipFill rotWithShape="1">
          <a:blip r:embed="rId3">
            <a:grayscl/>
          </a:blip>
          <a:srcRect l="11779" t="10027" r="4101" b="61438"/>
          <a:stretch/>
        </p:blipFill>
        <p:spPr>
          <a:xfrm>
            <a:off x="1113634" y="2965265"/>
            <a:ext cx="9672124" cy="1986790"/>
          </a:xfrm>
        </p:spPr>
      </p:pic>
      <p:sp>
        <p:nvSpPr>
          <p:cNvPr id="3" name="Slide Number Placeholder 2">
            <a:extLst>
              <a:ext uri="{FF2B5EF4-FFF2-40B4-BE49-F238E27FC236}">
                <a16:creationId xmlns:a16="http://schemas.microsoft.com/office/drawing/2014/main" id="{578B63BE-9FDD-8E44-935F-AC1370EDCEA7}"/>
              </a:ext>
            </a:extLst>
          </p:cNvPr>
          <p:cNvSpPr>
            <a:spLocks noGrp="1"/>
          </p:cNvSpPr>
          <p:nvPr>
            <p:ph type="sldNum" sz="quarter" idx="12"/>
          </p:nvPr>
        </p:nvSpPr>
        <p:spPr/>
        <p:txBody>
          <a:bodyPr/>
          <a:lstStyle/>
          <a:p>
            <a:fld id="{14DFC975-2FD7-44A5-9E78-ECBA46156075}" type="slidenum">
              <a:rPr lang="en-US" smtClean="0"/>
              <a:t>44</a:t>
            </a:fld>
            <a:endParaRPr lang="en-US"/>
          </a:p>
        </p:txBody>
      </p:sp>
      <p:pic>
        <p:nvPicPr>
          <p:cNvPr id="5" name="Content Placeholder 6" descr="A picture containing text&#10;&#10;Description automatically generated">
            <a:extLst>
              <a:ext uri="{FF2B5EF4-FFF2-40B4-BE49-F238E27FC236}">
                <a16:creationId xmlns:a16="http://schemas.microsoft.com/office/drawing/2014/main" id="{BF35A937-72BD-EC40-B5B7-1617CEC07AF2}"/>
              </a:ext>
            </a:extLst>
          </p:cNvPr>
          <p:cNvPicPr>
            <a:picLocks noChangeAspect="1"/>
          </p:cNvPicPr>
          <p:nvPr/>
        </p:nvPicPr>
        <p:blipFill rotWithShape="1">
          <a:blip r:embed="rId3">
            <a:duotone>
              <a:prstClr val="black"/>
              <a:schemeClr val="accent3">
                <a:tint val="45000"/>
                <a:satMod val="400000"/>
              </a:schemeClr>
            </a:duotone>
          </a:blip>
          <a:srcRect l="40133" t="26808" r="53387" b="60775"/>
          <a:stretch/>
        </p:blipFill>
        <p:spPr>
          <a:xfrm>
            <a:off x="4334932" y="4087511"/>
            <a:ext cx="745067" cy="864544"/>
          </a:xfrm>
          <a:prstGeom prst="rect">
            <a:avLst/>
          </a:prstGeom>
        </p:spPr>
      </p:pic>
      <p:pic>
        <p:nvPicPr>
          <p:cNvPr id="6" name="Content Placeholder 6" descr="A picture containing text&#10;&#10;Description automatically generated">
            <a:extLst>
              <a:ext uri="{FF2B5EF4-FFF2-40B4-BE49-F238E27FC236}">
                <a16:creationId xmlns:a16="http://schemas.microsoft.com/office/drawing/2014/main" id="{B67F250A-76B2-5F45-95F0-9ED775402CE2}"/>
              </a:ext>
            </a:extLst>
          </p:cNvPr>
          <p:cNvPicPr>
            <a:picLocks noChangeAspect="1"/>
          </p:cNvPicPr>
          <p:nvPr/>
        </p:nvPicPr>
        <p:blipFill rotWithShape="1">
          <a:blip r:embed="rId3">
            <a:duotone>
              <a:prstClr val="black"/>
              <a:schemeClr val="accent3">
                <a:tint val="45000"/>
                <a:satMod val="400000"/>
              </a:schemeClr>
            </a:duotone>
          </a:blip>
          <a:srcRect l="26373" t="12216" r="66109" b="76530"/>
          <a:stretch/>
        </p:blipFill>
        <p:spPr>
          <a:xfrm>
            <a:off x="2888609" y="3070587"/>
            <a:ext cx="864376" cy="783617"/>
          </a:xfrm>
          <a:prstGeom prst="rect">
            <a:avLst/>
          </a:prstGeom>
        </p:spPr>
      </p:pic>
      <p:pic>
        <p:nvPicPr>
          <p:cNvPr id="10" name="Content Placeholder 6" descr="A picture containing text&#10;&#10;Description automatically generated">
            <a:extLst>
              <a:ext uri="{FF2B5EF4-FFF2-40B4-BE49-F238E27FC236}">
                <a16:creationId xmlns:a16="http://schemas.microsoft.com/office/drawing/2014/main" id="{02BB1239-004E-834D-88D0-71BF60DA80E3}"/>
              </a:ext>
            </a:extLst>
          </p:cNvPr>
          <p:cNvPicPr>
            <a:picLocks noChangeAspect="1"/>
          </p:cNvPicPr>
          <p:nvPr/>
        </p:nvPicPr>
        <p:blipFill rotWithShape="1">
          <a:blip r:embed="rId3">
            <a:duotone>
              <a:prstClr val="black"/>
              <a:schemeClr val="accent3">
                <a:tint val="45000"/>
                <a:satMod val="400000"/>
              </a:schemeClr>
            </a:duotone>
          </a:blip>
          <a:srcRect l="80472" t="11215" r="7010" b="76368"/>
          <a:stretch/>
        </p:blipFill>
        <p:spPr>
          <a:xfrm>
            <a:off x="8966202" y="3030124"/>
            <a:ext cx="1439333" cy="864545"/>
          </a:xfrm>
          <a:prstGeom prst="rect">
            <a:avLst/>
          </a:prstGeom>
        </p:spPr>
      </p:pic>
    </p:spTree>
    <p:extLst>
      <p:ext uri="{BB962C8B-B14F-4D97-AF65-F5344CB8AC3E}">
        <p14:creationId xmlns:p14="http://schemas.microsoft.com/office/powerpoint/2010/main" val="1177499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701F-CEE2-6344-9012-6B72213130FF}"/>
              </a:ext>
            </a:extLst>
          </p:cNvPr>
          <p:cNvSpPr>
            <a:spLocks noGrp="1"/>
          </p:cNvSpPr>
          <p:nvPr>
            <p:ph type="title"/>
          </p:nvPr>
        </p:nvSpPr>
        <p:spPr/>
        <p:txBody>
          <a:bodyPr/>
          <a:lstStyle/>
          <a:p>
            <a:r>
              <a:rPr lang="en-US" dirty="0"/>
              <a:t>Matrix multiplication refresher</a:t>
            </a:r>
          </a:p>
        </p:txBody>
      </p:sp>
      <p:pic>
        <p:nvPicPr>
          <p:cNvPr id="7" name="Content Placeholder 6" descr="A picture containing text&#10;&#10;Description automatically generated">
            <a:extLst>
              <a:ext uri="{FF2B5EF4-FFF2-40B4-BE49-F238E27FC236}">
                <a16:creationId xmlns:a16="http://schemas.microsoft.com/office/drawing/2014/main" id="{86BC31FA-31BB-F74D-ACCB-069BE486A9AF}"/>
              </a:ext>
            </a:extLst>
          </p:cNvPr>
          <p:cNvPicPr>
            <a:picLocks noGrp="1" noChangeAspect="1"/>
          </p:cNvPicPr>
          <p:nvPr>
            <p:ph idx="1"/>
          </p:nvPr>
        </p:nvPicPr>
        <p:blipFill rotWithShape="1">
          <a:blip r:embed="rId3">
            <a:grayscl/>
          </a:blip>
          <a:srcRect l="11779" t="10027" r="4101" b="61438"/>
          <a:stretch/>
        </p:blipFill>
        <p:spPr>
          <a:xfrm>
            <a:off x="1113634" y="2965265"/>
            <a:ext cx="9672124" cy="1986790"/>
          </a:xfrm>
        </p:spPr>
      </p:pic>
      <p:sp>
        <p:nvSpPr>
          <p:cNvPr id="3" name="Slide Number Placeholder 2">
            <a:extLst>
              <a:ext uri="{FF2B5EF4-FFF2-40B4-BE49-F238E27FC236}">
                <a16:creationId xmlns:a16="http://schemas.microsoft.com/office/drawing/2014/main" id="{578B63BE-9FDD-8E44-935F-AC1370EDCEA7}"/>
              </a:ext>
            </a:extLst>
          </p:cNvPr>
          <p:cNvSpPr>
            <a:spLocks noGrp="1"/>
          </p:cNvSpPr>
          <p:nvPr>
            <p:ph type="sldNum" sz="quarter" idx="12"/>
          </p:nvPr>
        </p:nvSpPr>
        <p:spPr/>
        <p:txBody>
          <a:bodyPr/>
          <a:lstStyle/>
          <a:p>
            <a:fld id="{14DFC975-2FD7-44A5-9E78-ECBA46156075}" type="slidenum">
              <a:rPr lang="en-US" smtClean="0"/>
              <a:t>45</a:t>
            </a:fld>
            <a:endParaRPr lang="en-US"/>
          </a:p>
        </p:txBody>
      </p:sp>
      <p:pic>
        <p:nvPicPr>
          <p:cNvPr id="5" name="Content Placeholder 6" descr="A picture containing text&#10;&#10;Description automatically generated">
            <a:extLst>
              <a:ext uri="{FF2B5EF4-FFF2-40B4-BE49-F238E27FC236}">
                <a16:creationId xmlns:a16="http://schemas.microsoft.com/office/drawing/2014/main" id="{8ABE5E5F-00FF-0E46-8B76-8EB521161414}"/>
              </a:ext>
            </a:extLst>
          </p:cNvPr>
          <p:cNvPicPr>
            <a:picLocks noChangeAspect="1"/>
          </p:cNvPicPr>
          <p:nvPr/>
        </p:nvPicPr>
        <p:blipFill rotWithShape="1">
          <a:blip r:embed="rId3">
            <a:duotone>
              <a:prstClr val="black"/>
              <a:schemeClr val="accent3">
                <a:tint val="45000"/>
                <a:satMod val="400000"/>
              </a:schemeClr>
            </a:duotone>
          </a:blip>
          <a:srcRect l="39544" t="11000" r="53976" b="76583"/>
          <a:stretch/>
        </p:blipFill>
        <p:spPr>
          <a:xfrm>
            <a:off x="4277918" y="3126566"/>
            <a:ext cx="745067" cy="864544"/>
          </a:xfrm>
          <a:prstGeom prst="rect">
            <a:avLst/>
          </a:prstGeom>
        </p:spPr>
      </p:pic>
      <p:pic>
        <p:nvPicPr>
          <p:cNvPr id="6" name="Content Placeholder 6" descr="A picture containing text&#10;&#10;Description automatically generated">
            <a:extLst>
              <a:ext uri="{FF2B5EF4-FFF2-40B4-BE49-F238E27FC236}">
                <a16:creationId xmlns:a16="http://schemas.microsoft.com/office/drawing/2014/main" id="{6064351F-AF0F-4D48-9B48-85ED6BFF8FCA}"/>
              </a:ext>
            </a:extLst>
          </p:cNvPr>
          <p:cNvPicPr>
            <a:picLocks noChangeAspect="1"/>
          </p:cNvPicPr>
          <p:nvPr/>
        </p:nvPicPr>
        <p:blipFill rotWithShape="1">
          <a:blip r:embed="rId3">
            <a:duotone>
              <a:prstClr val="black"/>
              <a:schemeClr val="accent3">
                <a:tint val="45000"/>
                <a:satMod val="400000"/>
              </a:schemeClr>
            </a:duotone>
          </a:blip>
          <a:srcRect l="13707" t="27294" r="78775" b="61452"/>
          <a:stretch/>
        </p:blipFill>
        <p:spPr>
          <a:xfrm>
            <a:off x="1389309" y="4168438"/>
            <a:ext cx="864376" cy="783617"/>
          </a:xfrm>
          <a:prstGeom prst="rect">
            <a:avLst/>
          </a:prstGeom>
        </p:spPr>
      </p:pic>
      <p:pic>
        <p:nvPicPr>
          <p:cNvPr id="8" name="Content Placeholder 6" descr="A picture containing text&#10;&#10;Description automatically generated">
            <a:extLst>
              <a:ext uri="{FF2B5EF4-FFF2-40B4-BE49-F238E27FC236}">
                <a16:creationId xmlns:a16="http://schemas.microsoft.com/office/drawing/2014/main" id="{9CF44C43-1B10-BF4D-A221-DC52ECD4955C}"/>
              </a:ext>
            </a:extLst>
          </p:cNvPr>
          <p:cNvPicPr>
            <a:picLocks noChangeAspect="1"/>
          </p:cNvPicPr>
          <p:nvPr/>
        </p:nvPicPr>
        <p:blipFill rotWithShape="1">
          <a:blip r:embed="rId3">
            <a:duotone>
              <a:prstClr val="black"/>
              <a:schemeClr val="accent3">
                <a:tint val="45000"/>
                <a:satMod val="400000"/>
              </a:schemeClr>
            </a:duotone>
          </a:blip>
          <a:srcRect l="57645" t="26537" r="29837" b="61046"/>
          <a:stretch/>
        </p:blipFill>
        <p:spPr>
          <a:xfrm>
            <a:off x="6392336" y="4087510"/>
            <a:ext cx="1439333" cy="864545"/>
          </a:xfrm>
          <a:prstGeom prst="rect">
            <a:avLst/>
          </a:prstGeom>
        </p:spPr>
      </p:pic>
    </p:spTree>
    <p:extLst>
      <p:ext uri="{BB962C8B-B14F-4D97-AF65-F5344CB8AC3E}">
        <p14:creationId xmlns:p14="http://schemas.microsoft.com/office/powerpoint/2010/main" val="2876199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701F-CEE2-6344-9012-6B72213130FF}"/>
              </a:ext>
            </a:extLst>
          </p:cNvPr>
          <p:cNvSpPr>
            <a:spLocks noGrp="1"/>
          </p:cNvSpPr>
          <p:nvPr>
            <p:ph type="title"/>
          </p:nvPr>
        </p:nvSpPr>
        <p:spPr/>
        <p:txBody>
          <a:bodyPr/>
          <a:lstStyle/>
          <a:p>
            <a:r>
              <a:rPr lang="en-US" dirty="0"/>
              <a:t>Matrix multiplication refresher</a:t>
            </a:r>
          </a:p>
        </p:txBody>
      </p:sp>
      <p:pic>
        <p:nvPicPr>
          <p:cNvPr id="7" name="Content Placeholder 6" descr="A picture containing text&#10;&#10;Description automatically generated">
            <a:extLst>
              <a:ext uri="{FF2B5EF4-FFF2-40B4-BE49-F238E27FC236}">
                <a16:creationId xmlns:a16="http://schemas.microsoft.com/office/drawing/2014/main" id="{86BC31FA-31BB-F74D-ACCB-069BE486A9AF}"/>
              </a:ext>
            </a:extLst>
          </p:cNvPr>
          <p:cNvPicPr>
            <a:picLocks noGrp="1" noChangeAspect="1"/>
          </p:cNvPicPr>
          <p:nvPr>
            <p:ph idx="1"/>
          </p:nvPr>
        </p:nvPicPr>
        <p:blipFill rotWithShape="1">
          <a:blip r:embed="rId3">
            <a:grayscl/>
          </a:blip>
          <a:srcRect l="11779" t="10027" r="4101" b="61438"/>
          <a:stretch/>
        </p:blipFill>
        <p:spPr>
          <a:xfrm>
            <a:off x="1113634" y="2965265"/>
            <a:ext cx="9672124" cy="1986790"/>
          </a:xfrm>
        </p:spPr>
      </p:pic>
      <p:sp>
        <p:nvSpPr>
          <p:cNvPr id="3" name="Slide Number Placeholder 2">
            <a:extLst>
              <a:ext uri="{FF2B5EF4-FFF2-40B4-BE49-F238E27FC236}">
                <a16:creationId xmlns:a16="http://schemas.microsoft.com/office/drawing/2014/main" id="{578B63BE-9FDD-8E44-935F-AC1370EDCEA7}"/>
              </a:ext>
            </a:extLst>
          </p:cNvPr>
          <p:cNvSpPr>
            <a:spLocks noGrp="1"/>
          </p:cNvSpPr>
          <p:nvPr>
            <p:ph type="sldNum" sz="quarter" idx="12"/>
          </p:nvPr>
        </p:nvSpPr>
        <p:spPr/>
        <p:txBody>
          <a:bodyPr/>
          <a:lstStyle/>
          <a:p>
            <a:fld id="{14DFC975-2FD7-44A5-9E78-ECBA46156075}" type="slidenum">
              <a:rPr lang="en-US" smtClean="0"/>
              <a:t>46</a:t>
            </a:fld>
            <a:endParaRPr lang="en-US"/>
          </a:p>
        </p:txBody>
      </p:sp>
      <p:pic>
        <p:nvPicPr>
          <p:cNvPr id="5" name="Content Placeholder 6" descr="A picture containing text&#10;&#10;Description automatically generated">
            <a:extLst>
              <a:ext uri="{FF2B5EF4-FFF2-40B4-BE49-F238E27FC236}">
                <a16:creationId xmlns:a16="http://schemas.microsoft.com/office/drawing/2014/main" id="{49230C98-19CB-824B-BED9-3FD47BC2C669}"/>
              </a:ext>
            </a:extLst>
          </p:cNvPr>
          <p:cNvPicPr>
            <a:picLocks noChangeAspect="1"/>
          </p:cNvPicPr>
          <p:nvPr/>
        </p:nvPicPr>
        <p:blipFill rotWithShape="1">
          <a:blip r:embed="rId3">
            <a:duotone>
              <a:prstClr val="black"/>
              <a:schemeClr val="accent3">
                <a:tint val="45000"/>
                <a:satMod val="400000"/>
              </a:schemeClr>
            </a:duotone>
          </a:blip>
          <a:srcRect l="39691" t="27051" r="53829" b="60532"/>
          <a:stretch/>
        </p:blipFill>
        <p:spPr>
          <a:xfrm>
            <a:off x="4326465" y="4127974"/>
            <a:ext cx="745067" cy="864544"/>
          </a:xfrm>
          <a:prstGeom prst="rect">
            <a:avLst/>
          </a:prstGeom>
        </p:spPr>
      </p:pic>
      <p:pic>
        <p:nvPicPr>
          <p:cNvPr id="6" name="Content Placeholder 6" descr="A picture containing text&#10;&#10;Description automatically generated">
            <a:extLst>
              <a:ext uri="{FF2B5EF4-FFF2-40B4-BE49-F238E27FC236}">
                <a16:creationId xmlns:a16="http://schemas.microsoft.com/office/drawing/2014/main" id="{55A72D7C-ADFF-1248-A25E-267955959D9C}"/>
              </a:ext>
            </a:extLst>
          </p:cNvPr>
          <p:cNvPicPr>
            <a:picLocks noChangeAspect="1"/>
          </p:cNvPicPr>
          <p:nvPr/>
        </p:nvPicPr>
        <p:blipFill rotWithShape="1">
          <a:blip r:embed="rId3">
            <a:duotone>
              <a:prstClr val="black"/>
              <a:schemeClr val="accent3">
                <a:tint val="45000"/>
                <a:satMod val="400000"/>
              </a:schemeClr>
            </a:duotone>
          </a:blip>
          <a:srcRect l="27109" t="28267" r="65373" b="60479"/>
          <a:stretch/>
        </p:blipFill>
        <p:spPr>
          <a:xfrm>
            <a:off x="2879442" y="4168438"/>
            <a:ext cx="864376" cy="783617"/>
          </a:xfrm>
          <a:prstGeom prst="rect">
            <a:avLst/>
          </a:prstGeom>
        </p:spPr>
      </p:pic>
      <p:pic>
        <p:nvPicPr>
          <p:cNvPr id="8" name="Content Placeholder 6" descr="A picture containing text&#10;&#10;Description automatically generated">
            <a:extLst>
              <a:ext uri="{FF2B5EF4-FFF2-40B4-BE49-F238E27FC236}">
                <a16:creationId xmlns:a16="http://schemas.microsoft.com/office/drawing/2014/main" id="{C592E3CA-9793-A24F-BCD1-4D2E0BDC28C6}"/>
              </a:ext>
            </a:extLst>
          </p:cNvPr>
          <p:cNvPicPr>
            <a:picLocks noChangeAspect="1"/>
          </p:cNvPicPr>
          <p:nvPr/>
        </p:nvPicPr>
        <p:blipFill rotWithShape="1">
          <a:blip r:embed="rId3">
            <a:duotone>
              <a:prstClr val="black"/>
              <a:schemeClr val="accent3">
                <a:tint val="45000"/>
                <a:satMod val="400000"/>
              </a:schemeClr>
            </a:duotone>
          </a:blip>
          <a:srcRect l="80030" t="27023" r="7452" b="60560"/>
          <a:stretch/>
        </p:blipFill>
        <p:spPr>
          <a:xfrm>
            <a:off x="8918082" y="4087510"/>
            <a:ext cx="1439333" cy="864545"/>
          </a:xfrm>
          <a:prstGeom prst="rect">
            <a:avLst/>
          </a:prstGeom>
        </p:spPr>
      </p:pic>
    </p:spTree>
    <p:extLst>
      <p:ext uri="{BB962C8B-B14F-4D97-AF65-F5344CB8AC3E}">
        <p14:creationId xmlns:p14="http://schemas.microsoft.com/office/powerpoint/2010/main" val="4073768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D4D-2DE6-4A4A-B113-8C6A78C3FD96}"/>
              </a:ext>
            </a:extLst>
          </p:cNvPr>
          <p:cNvSpPr>
            <a:spLocks noGrp="1"/>
          </p:cNvSpPr>
          <p:nvPr>
            <p:ph type="title"/>
          </p:nvPr>
        </p:nvSpPr>
        <p:spPr/>
        <p:txBody>
          <a:bodyPr/>
          <a:lstStyle/>
          <a:p>
            <a:r>
              <a:rPr lang="en-US" dirty="0"/>
              <a:t>Leslie Matrix</a:t>
            </a:r>
          </a:p>
        </p:txBody>
      </p:sp>
      <p:pic>
        <p:nvPicPr>
          <p:cNvPr id="4" name="Picture 3">
            <a:extLst>
              <a:ext uri="{FF2B5EF4-FFF2-40B4-BE49-F238E27FC236}">
                <a16:creationId xmlns:a16="http://schemas.microsoft.com/office/drawing/2014/main" id="{A5C3E440-7408-2D49-92DB-B59CC4A6E272}"/>
              </a:ext>
            </a:extLst>
          </p:cNvPr>
          <p:cNvPicPr>
            <a:picLocks noChangeAspect="1"/>
          </p:cNvPicPr>
          <p:nvPr/>
        </p:nvPicPr>
        <p:blipFill rotWithShape="1">
          <a:blip r:embed="rId3"/>
          <a:srcRect l="596" t="1438" r="62946" b="72199"/>
          <a:stretch/>
        </p:blipFill>
        <p:spPr>
          <a:xfrm>
            <a:off x="6011320" y="2551205"/>
            <a:ext cx="2184414" cy="666128"/>
          </a:xfrm>
          <a:prstGeom prst="rect">
            <a:avLst/>
          </a:prstGeom>
        </p:spPr>
      </p:pic>
      <p:pic>
        <p:nvPicPr>
          <p:cNvPr id="5" name="Picture 4">
            <a:extLst>
              <a:ext uri="{FF2B5EF4-FFF2-40B4-BE49-F238E27FC236}">
                <a16:creationId xmlns:a16="http://schemas.microsoft.com/office/drawing/2014/main" id="{4E2AD919-5C3F-7F45-BC4B-248E95AA08F2}"/>
              </a:ext>
            </a:extLst>
          </p:cNvPr>
          <p:cNvPicPr>
            <a:picLocks noChangeAspect="1"/>
          </p:cNvPicPr>
          <p:nvPr/>
        </p:nvPicPr>
        <p:blipFill rotWithShape="1">
          <a:blip r:embed="rId4"/>
          <a:srcRect l="36918" r="847" b="2034"/>
          <a:stretch/>
        </p:blipFill>
        <p:spPr>
          <a:xfrm>
            <a:off x="557527" y="2446626"/>
            <a:ext cx="5173119" cy="2793152"/>
          </a:xfrm>
          <a:prstGeom prst="rect">
            <a:avLst/>
          </a:prstGeom>
        </p:spPr>
      </p:pic>
      <p:sp>
        <p:nvSpPr>
          <p:cNvPr id="7" name="Slide Number Placeholder 6">
            <a:extLst>
              <a:ext uri="{FF2B5EF4-FFF2-40B4-BE49-F238E27FC236}">
                <a16:creationId xmlns:a16="http://schemas.microsoft.com/office/drawing/2014/main" id="{FD0F9DE0-6000-D148-988E-09F15F716765}"/>
              </a:ext>
            </a:extLst>
          </p:cNvPr>
          <p:cNvSpPr>
            <a:spLocks noGrp="1"/>
          </p:cNvSpPr>
          <p:nvPr>
            <p:ph type="sldNum" sz="quarter" idx="12"/>
          </p:nvPr>
        </p:nvSpPr>
        <p:spPr/>
        <p:txBody>
          <a:bodyPr/>
          <a:lstStyle/>
          <a:p>
            <a:fld id="{14DFC975-2FD7-44A5-9E78-ECBA46156075}" type="slidenum">
              <a:rPr lang="en-US" smtClean="0"/>
              <a:t>47</a:t>
            </a:fld>
            <a:endParaRPr lang="en-US"/>
          </a:p>
        </p:txBody>
      </p:sp>
      <p:pic>
        <p:nvPicPr>
          <p:cNvPr id="9" name="Picture 8">
            <a:extLst>
              <a:ext uri="{FF2B5EF4-FFF2-40B4-BE49-F238E27FC236}">
                <a16:creationId xmlns:a16="http://schemas.microsoft.com/office/drawing/2014/main" id="{B7931368-46BA-F64D-9E67-A045F6CC2F62}"/>
              </a:ext>
            </a:extLst>
          </p:cNvPr>
          <p:cNvPicPr>
            <a:picLocks noChangeAspect="1"/>
          </p:cNvPicPr>
          <p:nvPr/>
        </p:nvPicPr>
        <p:blipFill rotWithShape="1">
          <a:blip r:embed="rId4">
            <a:duotone>
              <a:prstClr val="black"/>
              <a:schemeClr val="accent5">
                <a:tint val="45000"/>
                <a:satMod val="400000"/>
              </a:schemeClr>
            </a:duotone>
          </a:blip>
          <a:srcRect l="40324" t="967" r="51222" b="68245"/>
          <a:stretch/>
        </p:blipFill>
        <p:spPr>
          <a:xfrm>
            <a:off x="838200" y="2602005"/>
            <a:ext cx="702734" cy="877795"/>
          </a:xfrm>
          <a:prstGeom prst="rect">
            <a:avLst/>
          </a:prstGeom>
        </p:spPr>
      </p:pic>
      <p:pic>
        <p:nvPicPr>
          <p:cNvPr id="10" name="Picture 9">
            <a:extLst>
              <a:ext uri="{FF2B5EF4-FFF2-40B4-BE49-F238E27FC236}">
                <a16:creationId xmlns:a16="http://schemas.microsoft.com/office/drawing/2014/main" id="{EB3E6614-CD35-7940-AA3B-F81BC49B0F2D}"/>
              </a:ext>
            </a:extLst>
          </p:cNvPr>
          <p:cNvPicPr>
            <a:picLocks noChangeAspect="1"/>
          </p:cNvPicPr>
          <p:nvPr/>
        </p:nvPicPr>
        <p:blipFill rotWithShape="1">
          <a:blip r:embed="rId4">
            <a:duotone>
              <a:prstClr val="black"/>
              <a:schemeClr val="accent5">
                <a:tint val="45000"/>
                <a:satMod val="400000"/>
              </a:schemeClr>
            </a:duotone>
          </a:blip>
          <a:srcRect l="80455" t="5345" r="11091" b="63867"/>
          <a:stretch/>
        </p:blipFill>
        <p:spPr>
          <a:xfrm>
            <a:off x="4174066" y="2602005"/>
            <a:ext cx="702734" cy="877795"/>
          </a:xfrm>
          <a:prstGeom prst="rect">
            <a:avLst/>
          </a:prstGeom>
        </p:spPr>
      </p:pic>
      <p:sp>
        <p:nvSpPr>
          <p:cNvPr id="11" name="Rectangle 10">
            <a:extLst>
              <a:ext uri="{FF2B5EF4-FFF2-40B4-BE49-F238E27FC236}">
                <a16:creationId xmlns:a16="http://schemas.microsoft.com/office/drawing/2014/main" id="{AB8312CB-7099-1B4A-A90C-9764BED1C017}"/>
              </a:ext>
            </a:extLst>
          </p:cNvPr>
          <p:cNvSpPr/>
          <p:nvPr/>
        </p:nvSpPr>
        <p:spPr>
          <a:xfrm>
            <a:off x="5055070" y="3074357"/>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BFCEDCC-A406-C94B-94E4-489C699243A2}"/>
              </a:ext>
            </a:extLst>
          </p:cNvPr>
          <p:cNvSpPr txBox="1"/>
          <p:nvPr/>
        </p:nvSpPr>
        <p:spPr>
          <a:xfrm>
            <a:off x="4954807" y="5030025"/>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3" name="Picture 12" descr="A picture containing text, gauge, clock, device&#10;&#10;Description automatically generated">
            <a:extLst>
              <a:ext uri="{FF2B5EF4-FFF2-40B4-BE49-F238E27FC236}">
                <a16:creationId xmlns:a16="http://schemas.microsoft.com/office/drawing/2014/main" id="{8439A967-C46A-6F4C-A2E8-42D0895E0A32}"/>
              </a:ext>
            </a:extLst>
          </p:cNvPr>
          <p:cNvPicPr>
            <a:picLocks noChangeAspect="1"/>
          </p:cNvPicPr>
          <p:nvPr/>
        </p:nvPicPr>
        <p:blipFill>
          <a:blip r:embed="rId5">
            <a:biLevel thresh="75000"/>
          </a:blip>
          <a:stretch>
            <a:fillRect/>
          </a:stretch>
        </p:blipFill>
        <p:spPr>
          <a:xfrm>
            <a:off x="6742864" y="0"/>
            <a:ext cx="5780468" cy="2327449"/>
          </a:xfrm>
          <a:prstGeom prst="rect">
            <a:avLst/>
          </a:prstGeom>
        </p:spPr>
      </p:pic>
    </p:spTree>
    <p:extLst>
      <p:ext uri="{BB962C8B-B14F-4D97-AF65-F5344CB8AC3E}">
        <p14:creationId xmlns:p14="http://schemas.microsoft.com/office/powerpoint/2010/main" val="3315021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D4D-2DE6-4A4A-B113-8C6A78C3FD96}"/>
              </a:ext>
            </a:extLst>
          </p:cNvPr>
          <p:cNvSpPr>
            <a:spLocks noGrp="1"/>
          </p:cNvSpPr>
          <p:nvPr>
            <p:ph type="title"/>
          </p:nvPr>
        </p:nvSpPr>
        <p:spPr/>
        <p:txBody>
          <a:bodyPr/>
          <a:lstStyle/>
          <a:p>
            <a:r>
              <a:rPr lang="en-US" dirty="0"/>
              <a:t>Leslie Matrix</a:t>
            </a:r>
          </a:p>
        </p:txBody>
      </p:sp>
      <p:sp>
        <p:nvSpPr>
          <p:cNvPr id="3" name="Content Placeholder 2">
            <a:extLst>
              <a:ext uri="{FF2B5EF4-FFF2-40B4-BE49-F238E27FC236}">
                <a16:creationId xmlns:a16="http://schemas.microsoft.com/office/drawing/2014/main" id="{89F6F957-EE61-A84A-8808-3AAA575F9A7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5C3E440-7408-2D49-92DB-B59CC4A6E272}"/>
              </a:ext>
            </a:extLst>
          </p:cNvPr>
          <p:cNvPicPr>
            <a:picLocks noChangeAspect="1"/>
          </p:cNvPicPr>
          <p:nvPr/>
        </p:nvPicPr>
        <p:blipFill rotWithShape="1">
          <a:blip r:embed="rId3"/>
          <a:srcRect l="596" t="1439" r="28466" b="71528"/>
          <a:stretch/>
        </p:blipFill>
        <p:spPr>
          <a:xfrm>
            <a:off x="6011319" y="2551205"/>
            <a:ext cx="4250281" cy="683062"/>
          </a:xfrm>
          <a:prstGeom prst="rect">
            <a:avLst/>
          </a:prstGeom>
        </p:spPr>
      </p:pic>
      <p:pic>
        <p:nvPicPr>
          <p:cNvPr id="5" name="Picture 4">
            <a:extLst>
              <a:ext uri="{FF2B5EF4-FFF2-40B4-BE49-F238E27FC236}">
                <a16:creationId xmlns:a16="http://schemas.microsoft.com/office/drawing/2014/main" id="{4E2AD919-5C3F-7F45-BC4B-248E95AA08F2}"/>
              </a:ext>
            </a:extLst>
          </p:cNvPr>
          <p:cNvPicPr>
            <a:picLocks noChangeAspect="1"/>
          </p:cNvPicPr>
          <p:nvPr/>
        </p:nvPicPr>
        <p:blipFill rotWithShape="1">
          <a:blip r:embed="rId4"/>
          <a:srcRect l="36918" r="847" b="2034"/>
          <a:stretch/>
        </p:blipFill>
        <p:spPr>
          <a:xfrm>
            <a:off x="557527" y="2446626"/>
            <a:ext cx="5173119" cy="2793152"/>
          </a:xfrm>
          <a:prstGeom prst="rect">
            <a:avLst/>
          </a:prstGeom>
        </p:spPr>
      </p:pic>
      <p:sp>
        <p:nvSpPr>
          <p:cNvPr id="7" name="Slide Number Placeholder 6">
            <a:extLst>
              <a:ext uri="{FF2B5EF4-FFF2-40B4-BE49-F238E27FC236}">
                <a16:creationId xmlns:a16="http://schemas.microsoft.com/office/drawing/2014/main" id="{FD0F9DE0-6000-D148-988E-09F15F716765}"/>
              </a:ext>
            </a:extLst>
          </p:cNvPr>
          <p:cNvSpPr>
            <a:spLocks noGrp="1"/>
          </p:cNvSpPr>
          <p:nvPr>
            <p:ph type="sldNum" sz="quarter" idx="12"/>
          </p:nvPr>
        </p:nvSpPr>
        <p:spPr/>
        <p:txBody>
          <a:bodyPr/>
          <a:lstStyle/>
          <a:p>
            <a:fld id="{14DFC975-2FD7-44A5-9E78-ECBA46156075}" type="slidenum">
              <a:rPr lang="en-US" smtClean="0"/>
              <a:t>48</a:t>
            </a:fld>
            <a:endParaRPr lang="en-US"/>
          </a:p>
        </p:txBody>
      </p:sp>
      <p:pic>
        <p:nvPicPr>
          <p:cNvPr id="8" name="Picture 7">
            <a:extLst>
              <a:ext uri="{FF2B5EF4-FFF2-40B4-BE49-F238E27FC236}">
                <a16:creationId xmlns:a16="http://schemas.microsoft.com/office/drawing/2014/main" id="{4BE1A13F-857E-9A43-AD3A-ADC0CA956860}"/>
              </a:ext>
            </a:extLst>
          </p:cNvPr>
          <p:cNvPicPr>
            <a:picLocks noChangeAspect="1"/>
          </p:cNvPicPr>
          <p:nvPr/>
        </p:nvPicPr>
        <p:blipFill rotWithShape="1">
          <a:blip r:embed="rId3">
            <a:duotone>
              <a:prstClr val="black"/>
              <a:schemeClr val="accent3">
                <a:tint val="45000"/>
                <a:satMod val="400000"/>
              </a:schemeClr>
            </a:duotone>
          </a:blip>
          <a:srcRect l="37337" t="1439" r="34401" b="71528"/>
          <a:stretch/>
        </p:blipFill>
        <p:spPr>
          <a:xfrm>
            <a:off x="8212667" y="2551205"/>
            <a:ext cx="1693333" cy="683062"/>
          </a:xfrm>
          <a:prstGeom prst="rect">
            <a:avLst/>
          </a:prstGeom>
        </p:spPr>
      </p:pic>
      <p:pic>
        <p:nvPicPr>
          <p:cNvPr id="9" name="Picture 8">
            <a:extLst>
              <a:ext uri="{FF2B5EF4-FFF2-40B4-BE49-F238E27FC236}">
                <a16:creationId xmlns:a16="http://schemas.microsoft.com/office/drawing/2014/main" id="{B7931368-46BA-F64D-9E67-A045F6CC2F62}"/>
              </a:ext>
            </a:extLst>
          </p:cNvPr>
          <p:cNvPicPr>
            <a:picLocks noChangeAspect="1"/>
          </p:cNvPicPr>
          <p:nvPr/>
        </p:nvPicPr>
        <p:blipFill rotWithShape="1">
          <a:blip r:embed="rId4">
            <a:duotone>
              <a:prstClr val="black"/>
              <a:schemeClr val="accent3">
                <a:tint val="45000"/>
                <a:satMod val="400000"/>
              </a:schemeClr>
            </a:duotone>
          </a:blip>
          <a:srcRect l="51601" t="3274" r="37195" b="65248"/>
          <a:stretch/>
        </p:blipFill>
        <p:spPr>
          <a:xfrm>
            <a:off x="1820333" y="2551205"/>
            <a:ext cx="931334" cy="897467"/>
          </a:xfrm>
          <a:prstGeom prst="rect">
            <a:avLst/>
          </a:prstGeom>
        </p:spPr>
      </p:pic>
      <p:pic>
        <p:nvPicPr>
          <p:cNvPr id="10" name="Picture 9">
            <a:extLst>
              <a:ext uri="{FF2B5EF4-FFF2-40B4-BE49-F238E27FC236}">
                <a16:creationId xmlns:a16="http://schemas.microsoft.com/office/drawing/2014/main" id="{2BAD922C-8471-AA44-9E61-416D9CB2AF4C}"/>
              </a:ext>
            </a:extLst>
          </p:cNvPr>
          <p:cNvPicPr>
            <a:picLocks noChangeAspect="1"/>
          </p:cNvPicPr>
          <p:nvPr/>
        </p:nvPicPr>
        <p:blipFill rotWithShape="1">
          <a:blip r:embed="rId4">
            <a:duotone>
              <a:prstClr val="black"/>
              <a:schemeClr val="accent3">
                <a:tint val="45000"/>
                <a:satMod val="400000"/>
              </a:schemeClr>
            </a:duotone>
          </a:blip>
          <a:srcRect l="80766" t="34261" r="11901" b="36516"/>
          <a:stretch/>
        </p:blipFill>
        <p:spPr>
          <a:xfrm>
            <a:off x="4131733" y="3552560"/>
            <a:ext cx="609600" cy="833173"/>
          </a:xfrm>
          <a:prstGeom prst="rect">
            <a:avLst/>
          </a:prstGeom>
        </p:spPr>
      </p:pic>
      <p:sp>
        <p:nvSpPr>
          <p:cNvPr id="11" name="Rectangle 10">
            <a:extLst>
              <a:ext uri="{FF2B5EF4-FFF2-40B4-BE49-F238E27FC236}">
                <a16:creationId xmlns:a16="http://schemas.microsoft.com/office/drawing/2014/main" id="{E2755298-886E-234F-8B37-760AA871E6E5}"/>
              </a:ext>
            </a:extLst>
          </p:cNvPr>
          <p:cNvSpPr/>
          <p:nvPr/>
        </p:nvSpPr>
        <p:spPr>
          <a:xfrm>
            <a:off x="5055070" y="3074357"/>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5E6BD23-90D9-8F45-BBB0-5E4BD0CDDEAE}"/>
              </a:ext>
            </a:extLst>
          </p:cNvPr>
          <p:cNvSpPr txBox="1"/>
          <p:nvPr/>
        </p:nvSpPr>
        <p:spPr>
          <a:xfrm>
            <a:off x="4954807" y="5030025"/>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3" name="Picture 12" descr="A picture containing text, gauge, clock, device&#10;&#10;Description automatically generated">
            <a:extLst>
              <a:ext uri="{FF2B5EF4-FFF2-40B4-BE49-F238E27FC236}">
                <a16:creationId xmlns:a16="http://schemas.microsoft.com/office/drawing/2014/main" id="{2983FF45-DBA5-3A41-A3EE-0B7752104CD1}"/>
              </a:ext>
            </a:extLst>
          </p:cNvPr>
          <p:cNvPicPr>
            <a:picLocks noChangeAspect="1"/>
          </p:cNvPicPr>
          <p:nvPr/>
        </p:nvPicPr>
        <p:blipFill>
          <a:blip r:embed="rId5">
            <a:biLevel thresh="75000"/>
          </a:blip>
          <a:stretch>
            <a:fillRect/>
          </a:stretch>
        </p:blipFill>
        <p:spPr>
          <a:xfrm>
            <a:off x="6742864" y="0"/>
            <a:ext cx="5780468" cy="2327449"/>
          </a:xfrm>
          <a:prstGeom prst="rect">
            <a:avLst/>
          </a:prstGeom>
        </p:spPr>
      </p:pic>
    </p:spTree>
    <p:extLst>
      <p:ext uri="{BB962C8B-B14F-4D97-AF65-F5344CB8AC3E}">
        <p14:creationId xmlns:p14="http://schemas.microsoft.com/office/powerpoint/2010/main" val="470298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D4D-2DE6-4A4A-B113-8C6A78C3FD96}"/>
              </a:ext>
            </a:extLst>
          </p:cNvPr>
          <p:cNvSpPr>
            <a:spLocks noGrp="1"/>
          </p:cNvSpPr>
          <p:nvPr>
            <p:ph type="title"/>
          </p:nvPr>
        </p:nvSpPr>
        <p:spPr/>
        <p:txBody>
          <a:bodyPr/>
          <a:lstStyle/>
          <a:p>
            <a:r>
              <a:rPr lang="en-US" dirty="0"/>
              <a:t>Leslie Matrix</a:t>
            </a:r>
          </a:p>
        </p:txBody>
      </p:sp>
      <p:sp>
        <p:nvSpPr>
          <p:cNvPr id="3" name="Content Placeholder 2">
            <a:extLst>
              <a:ext uri="{FF2B5EF4-FFF2-40B4-BE49-F238E27FC236}">
                <a16:creationId xmlns:a16="http://schemas.microsoft.com/office/drawing/2014/main" id="{89F6F957-EE61-A84A-8808-3AAA575F9A7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5C3E440-7408-2D49-92DB-B59CC4A6E272}"/>
              </a:ext>
            </a:extLst>
          </p:cNvPr>
          <p:cNvPicPr>
            <a:picLocks noChangeAspect="1"/>
          </p:cNvPicPr>
          <p:nvPr/>
        </p:nvPicPr>
        <p:blipFill rotWithShape="1">
          <a:blip r:embed="rId3"/>
          <a:srcRect l="596" t="1439" r="28466" b="71528"/>
          <a:stretch/>
        </p:blipFill>
        <p:spPr>
          <a:xfrm>
            <a:off x="6011319" y="2551205"/>
            <a:ext cx="4250281" cy="683062"/>
          </a:xfrm>
          <a:prstGeom prst="rect">
            <a:avLst/>
          </a:prstGeom>
        </p:spPr>
      </p:pic>
      <p:pic>
        <p:nvPicPr>
          <p:cNvPr id="5" name="Picture 4">
            <a:extLst>
              <a:ext uri="{FF2B5EF4-FFF2-40B4-BE49-F238E27FC236}">
                <a16:creationId xmlns:a16="http://schemas.microsoft.com/office/drawing/2014/main" id="{4E2AD919-5C3F-7F45-BC4B-248E95AA08F2}"/>
              </a:ext>
            </a:extLst>
          </p:cNvPr>
          <p:cNvPicPr>
            <a:picLocks noChangeAspect="1"/>
          </p:cNvPicPr>
          <p:nvPr/>
        </p:nvPicPr>
        <p:blipFill rotWithShape="1">
          <a:blip r:embed="rId4"/>
          <a:srcRect l="36918" r="847" b="2034"/>
          <a:stretch/>
        </p:blipFill>
        <p:spPr>
          <a:xfrm>
            <a:off x="557527" y="2446626"/>
            <a:ext cx="5173119" cy="2793152"/>
          </a:xfrm>
          <a:prstGeom prst="rect">
            <a:avLst/>
          </a:prstGeom>
        </p:spPr>
      </p:pic>
      <p:sp>
        <p:nvSpPr>
          <p:cNvPr id="7" name="Slide Number Placeholder 6">
            <a:extLst>
              <a:ext uri="{FF2B5EF4-FFF2-40B4-BE49-F238E27FC236}">
                <a16:creationId xmlns:a16="http://schemas.microsoft.com/office/drawing/2014/main" id="{FD0F9DE0-6000-D148-988E-09F15F716765}"/>
              </a:ext>
            </a:extLst>
          </p:cNvPr>
          <p:cNvSpPr>
            <a:spLocks noGrp="1"/>
          </p:cNvSpPr>
          <p:nvPr>
            <p:ph type="sldNum" sz="quarter" idx="12"/>
          </p:nvPr>
        </p:nvSpPr>
        <p:spPr/>
        <p:txBody>
          <a:bodyPr/>
          <a:lstStyle/>
          <a:p>
            <a:fld id="{14DFC975-2FD7-44A5-9E78-ECBA46156075}" type="slidenum">
              <a:rPr lang="en-US" smtClean="0"/>
              <a:t>49</a:t>
            </a:fld>
            <a:endParaRPr lang="en-US"/>
          </a:p>
        </p:txBody>
      </p:sp>
      <p:pic>
        <p:nvPicPr>
          <p:cNvPr id="8" name="Picture 7">
            <a:extLst>
              <a:ext uri="{FF2B5EF4-FFF2-40B4-BE49-F238E27FC236}">
                <a16:creationId xmlns:a16="http://schemas.microsoft.com/office/drawing/2014/main" id="{4BE1A13F-857E-9A43-AD3A-ADC0CA956860}"/>
              </a:ext>
            </a:extLst>
          </p:cNvPr>
          <p:cNvPicPr>
            <a:picLocks noChangeAspect="1"/>
          </p:cNvPicPr>
          <p:nvPr/>
        </p:nvPicPr>
        <p:blipFill rotWithShape="1">
          <a:blip r:embed="rId3">
            <a:duotone>
              <a:prstClr val="black"/>
              <a:schemeClr val="accent3">
                <a:tint val="45000"/>
                <a:satMod val="400000"/>
              </a:schemeClr>
            </a:duotone>
          </a:blip>
          <a:srcRect l="71160" t="4139" r="578" b="68828"/>
          <a:stretch/>
        </p:blipFill>
        <p:spPr>
          <a:xfrm>
            <a:off x="10261600" y="2565274"/>
            <a:ext cx="1693333" cy="683062"/>
          </a:xfrm>
          <a:prstGeom prst="rect">
            <a:avLst/>
          </a:prstGeom>
        </p:spPr>
      </p:pic>
      <p:pic>
        <p:nvPicPr>
          <p:cNvPr id="9" name="Picture 8">
            <a:extLst>
              <a:ext uri="{FF2B5EF4-FFF2-40B4-BE49-F238E27FC236}">
                <a16:creationId xmlns:a16="http://schemas.microsoft.com/office/drawing/2014/main" id="{B7931368-46BA-F64D-9E67-A045F6CC2F62}"/>
              </a:ext>
            </a:extLst>
          </p:cNvPr>
          <p:cNvPicPr>
            <a:picLocks noChangeAspect="1"/>
          </p:cNvPicPr>
          <p:nvPr/>
        </p:nvPicPr>
        <p:blipFill rotWithShape="1">
          <a:blip r:embed="rId4">
            <a:duotone>
              <a:prstClr val="black"/>
              <a:schemeClr val="accent3">
                <a:tint val="45000"/>
                <a:satMod val="400000"/>
              </a:schemeClr>
            </a:duotone>
          </a:blip>
          <a:srcRect l="66666" t="3994" r="24649" b="67481"/>
          <a:stretch/>
        </p:blipFill>
        <p:spPr>
          <a:xfrm>
            <a:off x="2959768" y="2531533"/>
            <a:ext cx="721895" cy="813246"/>
          </a:xfrm>
          <a:prstGeom prst="rect">
            <a:avLst/>
          </a:prstGeom>
        </p:spPr>
      </p:pic>
      <p:pic>
        <p:nvPicPr>
          <p:cNvPr id="10" name="Picture 9">
            <a:extLst>
              <a:ext uri="{FF2B5EF4-FFF2-40B4-BE49-F238E27FC236}">
                <a16:creationId xmlns:a16="http://schemas.microsoft.com/office/drawing/2014/main" id="{2BAD922C-8471-AA44-9E61-416D9CB2AF4C}"/>
              </a:ext>
            </a:extLst>
          </p:cNvPr>
          <p:cNvPicPr>
            <a:picLocks noChangeAspect="1"/>
          </p:cNvPicPr>
          <p:nvPr/>
        </p:nvPicPr>
        <p:blipFill rotWithShape="1">
          <a:blip r:embed="rId4">
            <a:duotone>
              <a:prstClr val="black"/>
              <a:schemeClr val="accent3">
                <a:tint val="45000"/>
                <a:satMod val="400000"/>
              </a:schemeClr>
            </a:duotone>
          </a:blip>
          <a:srcRect l="80766" t="66863" r="11901" b="3914"/>
          <a:stretch/>
        </p:blipFill>
        <p:spPr>
          <a:xfrm>
            <a:off x="4155796" y="4406605"/>
            <a:ext cx="609600" cy="833173"/>
          </a:xfrm>
          <a:prstGeom prst="rect">
            <a:avLst/>
          </a:prstGeom>
        </p:spPr>
      </p:pic>
      <p:sp>
        <p:nvSpPr>
          <p:cNvPr id="11" name="Rectangle 10">
            <a:extLst>
              <a:ext uri="{FF2B5EF4-FFF2-40B4-BE49-F238E27FC236}">
                <a16:creationId xmlns:a16="http://schemas.microsoft.com/office/drawing/2014/main" id="{87E15122-F835-4B47-BEBD-4C5CDBD8FA2C}"/>
              </a:ext>
            </a:extLst>
          </p:cNvPr>
          <p:cNvSpPr/>
          <p:nvPr/>
        </p:nvSpPr>
        <p:spPr>
          <a:xfrm>
            <a:off x="5055070" y="3074357"/>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B699EF0-13FE-E14B-A8A5-1045D0E0D1B9}"/>
              </a:ext>
            </a:extLst>
          </p:cNvPr>
          <p:cNvSpPr txBox="1"/>
          <p:nvPr/>
        </p:nvSpPr>
        <p:spPr>
          <a:xfrm>
            <a:off x="4954807" y="5030025"/>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3" name="Picture 12" descr="A picture containing text, gauge, clock, device&#10;&#10;Description automatically generated">
            <a:extLst>
              <a:ext uri="{FF2B5EF4-FFF2-40B4-BE49-F238E27FC236}">
                <a16:creationId xmlns:a16="http://schemas.microsoft.com/office/drawing/2014/main" id="{9F553884-29BA-CA44-825E-4BD9C35A43DE}"/>
              </a:ext>
            </a:extLst>
          </p:cNvPr>
          <p:cNvPicPr>
            <a:picLocks noChangeAspect="1"/>
          </p:cNvPicPr>
          <p:nvPr/>
        </p:nvPicPr>
        <p:blipFill>
          <a:blip r:embed="rId5">
            <a:biLevel thresh="75000"/>
          </a:blip>
          <a:stretch>
            <a:fillRect/>
          </a:stretch>
        </p:blipFill>
        <p:spPr>
          <a:xfrm>
            <a:off x="6742864" y="0"/>
            <a:ext cx="5780468" cy="2327449"/>
          </a:xfrm>
          <a:prstGeom prst="rect">
            <a:avLst/>
          </a:prstGeom>
        </p:spPr>
      </p:pic>
    </p:spTree>
    <p:extLst>
      <p:ext uri="{BB962C8B-B14F-4D97-AF65-F5344CB8AC3E}">
        <p14:creationId xmlns:p14="http://schemas.microsoft.com/office/powerpoint/2010/main" val="379228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38AF-2B69-064C-A595-D540E69ECC09}"/>
              </a:ext>
            </a:extLst>
          </p:cNvPr>
          <p:cNvSpPr>
            <a:spLocks noGrp="1"/>
          </p:cNvSpPr>
          <p:nvPr>
            <p:ph type="title"/>
          </p:nvPr>
        </p:nvSpPr>
        <p:spPr>
          <a:xfrm>
            <a:off x="565159" y="382570"/>
            <a:ext cx="4018219" cy="1550419"/>
          </a:xfrm>
        </p:spPr>
        <p:txBody>
          <a:bodyPr>
            <a:normAutofit/>
          </a:bodyPr>
          <a:lstStyle/>
          <a:p>
            <a:r>
              <a:rPr lang="en-US" dirty="0"/>
              <a:t>Why populations?</a:t>
            </a:r>
          </a:p>
        </p:txBody>
      </p:sp>
      <p:sp>
        <p:nvSpPr>
          <p:cNvPr id="3" name="Content Placeholder 2">
            <a:extLst>
              <a:ext uri="{FF2B5EF4-FFF2-40B4-BE49-F238E27FC236}">
                <a16:creationId xmlns:a16="http://schemas.microsoft.com/office/drawing/2014/main" id="{E72088B1-B096-A045-991A-7410303D2194}"/>
              </a:ext>
            </a:extLst>
          </p:cNvPr>
          <p:cNvSpPr>
            <a:spLocks noGrp="1"/>
          </p:cNvSpPr>
          <p:nvPr>
            <p:ph idx="1"/>
          </p:nvPr>
        </p:nvSpPr>
        <p:spPr>
          <a:xfrm>
            <a:off x="565159" y="2342599"/>
            <a:ext cx="4472073" cy="4132831"/>
          </a:xfrm>
        </p:spPr>
        <p:txBody>
          <a:bodyPr>
            <a:normAutofit lnSpcReduction="10000"/>
          </a:bodyPr>
          <a:lstStyle/>
          <a:p>
            <a:pPr>
              <a:lnSpc>
                <a:spcPct val="100000"/>
              </a:lnSpc>
            </a:pPr>
            <a:endParaRPr lang="en-CA" sz="2400" dirty="0"/>
          </a:p>
          <a:p>
            <a:pPr marL="0" indent="0">
              <a:lnSpc>
                <a:spcPct val="100000"/>
              </a:lnSpc>
              <a:buNone/>
            </a:pPr>
            <a:r>
              <a:rPr lang="en-CA" sz="2400" dirty="0"/>
              <a:t>Charles Krebs (1972):</a:t>
            </a:r>
          </a:p>
          <a:p>
            <a:pPr>
              <a:lnSpc>
                <a:spcPct val="100000"/>
              </a:lnSpc>
            </a:pPr>
            <a:r>
              <a:rPr lang="en-CA" sz="2400" dirty="0"/>
              <a:t>“A group of organisms of the same species occupying a particular space at a particular time, with the potential to breed with each other</a:t>
            </a:r>
          </a:p>
          <a:p>
            <a:pPr marL="0" indent="0">
              <a:lnSpc>
                <a:spcPct val="100000"/>
              </a:lnSpc>
              <a:buNone/>
            </a:pPr>
            <a:endParaRPr lang="en-CA" sz="2400" dirty="0"/>
          </a:p>
          <a:p>
            <a:pPr marL="0" indent="0">
              <a:lnSpc>
                <a:spcPct val="100000"/>
              </a:lnSpc>
              <a:buNone/>
            </a:pPr>
            <a:r>
              <a:rPr lang="en-CA" sz="2400" dirty="0"/>
              <a:t>Extirpation: population-level extinction</a:t>
            </a:r>
            <a:endParaRPr lang="en-US" sz="2400" b="1" dirty="0"/>
          </a:p>
        </p:txBody>
      </p:sp>
      <p:pic>
        <p:nvPicPr>
          <p:cNvPr id="5" name="Picture 4" descr="Four Javan tree frogs sitting on a twig">
            <a:extLst>
              <a:ext uri="{FF2B5EF4-FFF2-40B4-BE49-F238E27FC236}">
                <a16:creationId xmlns:a16="http://schemas.microsoft.com/office/drawing/2014/main" id="{D05CAE73-BF3D-3D45-A98A-9AC13EB1DCF2}"/>
              </a:ext>
            </a:extLst>
          </p:cNvPr>
          <p:cNvPicPr>
            <a:picLocks noChangeAspect="1"/>
          </p:cNvPicPr>
          <p:nvPr/>
        </p:nvPicPr>
        <p:blipFill rotWithShape="1">
          <a:blip r:embed="rId3"/>
          <a:srcRect l="20013" r="14856"/>
          <a:stretch/>
        </p:blipFill>
        <p:spPr>
          <a:xfrm>
            <a:off x="6038059" y="565150"/>
            <a:ext cx="5588782" cy="5727699"/>
          </a:xfrm>
          <a:prstGeom prst="rect">
            <a:avLst/>
          </a:prstGeom>
        </p:spPr>
      </p:pic>
      <p:sp>
        <p:nvSpPr>
          <p:cNvPr id="4" name="Slide Number Placeholder 3">
            <a:extLst>
              <a:ext uri="{FF2B5EF4-FFF2-40B4-BE49-F238E27FC236}">
                <a16:creationId xmlns:a16="http://schemas.microsoft.com/office/drawing/2014/main" id="{54DDB4E3-3207-DF48-950E-71108256B96C}"/>
              </a:ext>
            </a:extLst>
          </p:cNvPr>
          <p:cNvSpPr>
            <a:spLocks noGrp="1"/>
          </p:cNvSpPr>
          <p:nvPr>
            <p:ph type="sldNum" sz="quarter" idx="12"/>
          </p:nvPr>
        </p:nvSpPr>
        <p:spPr/>
        <p:txBody>
          <a:bodyPr/>
          <a:lstStyle/>
          <a:p>
            <a:fld id="{14DFC975-2FD7-44A5-9E78-ECBA46156075}" type="slidenum">
              <a:rPr lang="en-US" smtClean="0"/>
              <a:t>5</a:t>
            </a:fld>
            <a:endParaRPr lang="en-US"/>
          </a:p>
        </p:txBody>
      </p:sp>
    </p:spTree>
    <p:extLst>
      <p:ext uri="{BB962C8B-B14F-4D97-AF65-F5344CB8AC3E}">
        <p14:creationId xmlns:p14="http://schemas.microsoft.com/office/powerpoint/2010/main" val="3226515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D4D-2DE6-4A4A-B113-8C6A78C3FD96}"/>
              </a:ext>
            </a:extLst>
          </p:cNvPr>
          <p:cNvSpPr>
            <a:spLocks noGrp="1"/>
          </p:cNvSpPr>
          <p:nvPr>
            <p:ph type="title"/>
          </p:nvPr>
        </p:nvSpPr>
        <p:spPr/>
        <p:txBody>
          <a:bodyPr/>
          <a:lstStyle/>
          <a:p>
            <a:r>
              <a:rPr lang="en-US" dirty="0"/>
              <a:t>Leslie Matrix</a:t>
            </a:r>
          </a:p>
        </p:txBody>
      </p:sp>
      <p:pic>
        <p:nvPicPr>
          <p:cNvPr id="5" name="Picture 4">
            <a:extLst>
              <a:ext uri="{FF2B5EF4-FFF2-40B4-BE49-F238E27FC236}">
                <a16:creationId xmlns:a16="http://schemas.microsoft.com/office/drawing/2014/main" id="{4E2AD919-5C3F-7F45-BC4B-248E95AA08F2}"/>
              </a:ext>
            </a:extLst>
          </p:cNvPr>
          <p:cNvPicPr>
            <a:picLocks noChangeAspect="1"/>
          </p:cNvPicPr>
          <p:nvPr/>
        </p:nvPicPr>
        <p:blipFill rotWithShape="1">
          <a:blip r:embed="rId3"/>
          <a:srcRect l="36918" r="847" b="2034"/>
          <a:stretch/>
        </p:blipFill>
        <p:spPr>
          <a:xfrm>
            <a:off x="557527" y="2446626"/>
            <a:ext cx="5173119" cy="2793152"/>
          </a:xfrm>
          <a:prstGeom prst="rect">
            <a:avLst/>
          </a:prstGeom>
        </p:spPr>
      </p:pic>
      <p:sp>
        <p:nvSpPr>
          <p:cNvPr id="7" name="Slide Number Placeholder 6">
            <a:extLst>
              <a:ext uri="{FF2B5EF4-FFF2-40B4-BE49-F238E27FC236}">
                <a16:creationId xmlns:a16="http://schemas.microsoft.com/office/drawing/2014/main" id="{FD0F9DE0-6000-D148-988E-09F15F716765}"/>
              </a:ext>
            </a:extLst>
          </p:cNvPr>
          <p:cNvSpPr>
            <a:spLocks noGrp="1"/>
          </p:cNvSpPr>
          <p:nvPr>
            <p:ph type="sldNum" sz="quarter" idx="12"/>
          </p:nvPr>
        </p:nvSpPr>
        <p:spPr/>
        <p:txBody>
          <a:bodyPr/>
          <a:lstStyle/>
          <a:p>
            <a:fld id="{14DFC975-2FD7-44A5-9E78-ECBA46156075}" type="slidenum">
              <a:rPr lang="en-US" smtClean="0"/>
              <a:t>50</a:t>
            </a:fld>
            <a:endParaRPr lang="en-US"/>
          </a:p>
        </p:txBody>
      </p:sp>
      <p:sp>
        <p:nvSpPr>
          <p:cNvPr id="14" name="Rectangle 13">
            <a:extLst>
              <a:ext uri="{FF2B5EF4-FFF2-40B4-BE49-F238E27FC236}">
                <a16:creationId xmlns:a16="http://schemas.microsoft.com/office/drawing/2014/main" id="{9321AB08-4CE7-9D41-A037-B5D2FFBFCF83}"/>
              </a:ext>
            </a:extLst>
          </p:cNvPr>
          <p:cNvSpPr/>
          <p:nvPr/>
        </p:nvSpPr>
        <p:spPr>
          <a:xfrm>
            <a:off x="5055070" y="3074357"/>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0279069-0BD1-3142-B4A7-83136D229AAF}"/>
              </a:ext>
            </a:extLst>
          </p:cNvPr>
          <p:cNvPicPr>
            <a:picLocks noChangeAspect="1"/>
          </p:cNvPicPr>
          <p:nvPr/>
        </p:nvPicPr>
        <p:blipFill rotWithShape="1">
          <a:blip r:embed="rId4"/>
          <a:srcRect l="596" t="36177" r="32662" b="33824"/>
          <a:stretch/>
        </p:blipFill>
        <p:spPr>
          <a:xfrm>
            <a:off x="6011320" y="3429000"/>
            <a:ext cx="3998954" cy="757990"/>
          </a:xfrm>
          <a:prstGeom prst="rect">
            <a:avLst/>
          </a:prstGeom>
        </p:spPr>
      </p:pic>
      <p:pic>
        <p:nvPicPr>
          <p:cNvPr id="9" name="Picture 8">
            <a:extLst>
              <a:ext uri="{FF2B5EF4-FFF2-40B4-BE49-F238E27FC236}">
                <a16:creationId xmlns:a16="http://schemas.microsoft.com/office/drawing/2014/main" id="{B7931368-46BA-F64D-9E67-A045F6CC2F62}"/>
              </a:ext>
            </a:extLst>
          </p:cNvPr>
          <p:cNvPicPr>
            <a:picLocks noChangeAspect="1"/>
          </p:cNvPicPr>
          <p:nvPr/>
        </p:nvPicPr>
        <p:blipFill rotWithShape="1">
          <a:blip r:embed="rId3">
            <a:duotone>
              <a:prstClr val="black"/>
              <a:schemeClr val="accent3">
                <a:tint val="45000"/>
                <a:satMod val="400000"/>
              </a:schemeClr>
            </a:duotone>
          </a:blip>
          <a:srcRect l="39455" t="33118" r="52091" b="36094"/>
          <a:stretch/>
        </p:blipFill>
        <p:spPr>
          <a:xfrm>
            <a:off x="838200" y="3479800"/>
            <a:ext cx="702734" cy="877795"/>
          </a:xfrm>
          <a:prstGeom prst="rect">
            <a:avLst/>
          </a:prstGeom>
        </p:spPr>
      </p:pic>
      <p:pic>
        <p:nvPicPr>
          <p:cNvPr id="10" name="Picture 9">
            <a:extLst>
              <a:ext uri="{FF2B5EF4-FFF2-40B4-BE49-F238E27FC236}">
                <a16:creationId xmlns:a16="http://schemas.microsoft.com/office/drawing/2014/main" id="{EB3E6614-CD35-7940-AA3B-F81BC49B0F2D}"/>
              </a:ext>
            </a:extLst>
          </p:cNvPr>
          <p:cNvPicPr>
            <a:picLocks noChangeAspect="1"/>
          </p:cNvPicPr>
          <p:nvPr/>
        </p:nvPicPr>
        <p:blipFill rotWithShape="1">
          <a:blip r:embed="rId3">
            <a:duotone>
              <a:prstClr val="black"/>
              <a:schemeClr val="accent3">
                <a:tint val="45000"/>
                <a:satMod val="400000"/>
              </a:schemeClr>
            </a:duotone>
          </a:blip>
          <a:srcRect l="80455" t="5345" r="11091" b="63867"/>
          <a:stretch/>
        </p:blipFill>
        <p:spPr>
          <a:xfrm>
            <a:off x="4174066" y="2602005"/>
            <a:ext cx="702734" cy="877795"/>
          </a:xfrm>
          <a:prstGeom prst="rect">
            <a:avLst/>
          </a:prstGeom>
        </p:spPr>
      </p:pic>
      <p:sp>
        <p:nvSpPr>
          <p:cNvPr id="15" name="TextBox 14">
            <a:extLst>
              <a:ext uri="{FF2B5EF4-FFF2-40B4-BE49-F238E27FC236}">
                <a16:creationId xmlns:a16="http://schemas.microsoft.com/office/drawing/2014/main" id="{3EC8FEAA-25FB-F849-A2EF-F5DC2A67B74F}"/>
              </a:ext>
            </a:extLst>
          </p:cNvPr>
          <p:cNvSpPr txBox="1"/>
          <p:nvPr/>
        </p:nvSpPr>
        <p:spPr>
          <a:xfrm>
            <a:off x="4954807" y="5030025"/>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1" name="Picture 10">
            <a:extLst>
              <a:ext uri="{FF2B5EF4-FFF2-40B4-BE49-F238E27FC236}">
                <a16:creationId xmlns:a16="http://schemas.microsoft.com/office/drawing/2014/main" id="{C04C1600-D62C-4748-B396-F990E58CA850}"/>
              </a:ext>
            </a:extLst>
          </p:cNvPr>
          <p:cNvPicPr>
            <a:picLocks noChangeAspect="1"/>
          </p:cNvPicPr>
          <p:nvPr/>
        </p:nvPicPr>
        <p:blipFill rotWithShape="1">
          <a:blip r:embed="rId4">
            <a:duotone>
              <a:prstClr val="black"/>
              <a:schemeClr val="accent3">
                <a:tint val="45000"/>
                <a:satMod val="400000"/>
              </a:schemeClr>
            </a:duotone>
          </a:blip>
          <a:srcRect l="37805" t="36794" r="32662" b="33824"/>
          <a:stretch/>
        </p:blipFill>
        <p:spPr>
          <a:xfrm>
            <a:off x="8212666" y="3479799"/>
            <a:ext cx="1769534" cy="742397"/>
          </a:xfrm>
          <a:prstGeom prst="rect">
            <a:avLst/>
          </a:prstGeom>
        </p:spPr>
      </p:pic>
      <p:pic>
        <p:nvPicPr>
          <p:cNvPr id="12" name="Picture 11" descr="A picture containing text, gauge, clock, device&#10;&#10;Description automatically generated">
            <a:extLst>
              <a:ext uri="{FF2B5EF4-FFF2-40B4-BE49-F238E27FC236}">
                <a16:creationId xmlns:a16="http://schemas.microsoft.com/office/drawing/2014/main" id="{C13CFFC3-C83D-CB4F-BA4F-DBC2889B428B}"/>
              </a:ext>
            </a:extLst>
          </p:cNvPr>
          <p:cNvPicPr>
            <a:picLocks noChangeAspect="1"/>
          </p:cNvPicPr>
          <p:nvPr/>
        </p:nvPicPr>
        <p:blipFill>
          <a:blip r:embed="rId5">
            <a:biLevel thresh="75000"/>
          </a:blip>
          <a:stretch>
            <a:fillRect/>
          </a:stretch>
        </p:blipFill>
        <p:spPr>
          <a:xfrm>
            <a:off x="6742864" y="0"/>
            <a:ext cx="5780468" cy="2327449"/>
          </a:xfrm>
          <a:prstGeom prst="rect">
            <a:avLst/>
          </a:prstGeom>
        </p:spPr>
      </p:pic>
    </p:spTree>
    <p:extLst>
      <p:ext uri="{BB962C8B-B14F-4D97-AF65-F5344CB8AC3E}">
        <p14:creationId xmlns:p14="http://schemas.microsoft.com/office/powerpoint/2010/main" val="2962001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D4D-2DE6-4A4A-B113-8C6A78C3FD96}"/>
              </a:ext>
            </a:extLst>
          </p:cNvPr>
          <p:cNvSpPr>
            <a:spLocks noGrp="1"/>
          </p:cNvSpPr>
          <p:nvPr>
            <p:ph type="title"/>
          </p:nvPr>
        </p:nvSpPr>
        <p:spPr/>
        <p:txBody>
          <a:bodyPr/>
          <a:lstStyle/>
          <a:p>
            <a:r>
              <a:rPr lang="en-US" dirty="0"/>
              <a:t>Leslie Matrix</a:t>
            </a:r>
          </a:p>
        </p:txBody>
      </p:sp>
      <p:pic>
        <p:nvPicPr>
          <p:cNvPr id="5" name="Picture 4">
            <a:extLst>
              <a:ext uri="{FF2B5EF4-FFF2-40B4-BE49-F238E27FC236}">
                <a16:creationId xmlns:a16="http://schemas.microsoft.com/office/drawing/2014/main" id="{4E2AD919-5C3F-7F45-BC4B-248E95AA08F2}"/>
              </a:ext>
            </a:extLst>
          </p:cNvPr>
          <p:cNvPicPr>
            <a:picLocks noChangeAspect="1"/>
          </p:cNvPicPr>
          <p:nvPr/>
        </p:nvPicPr>
        <p:blipFill rotWithShape="1">
          <a:blip r:embed="rId3"/>
          <a:srcRect l="36918" r="847" b="2034"/>
          <a:stretch/>
        </p:blipFill>
        <p:spPr>
          <a:xfrm>
            <a:off x="557527" y="2446626"/>
            <a:ext cx="5173119" cy="2793152"/>
          </a:xfrm>
          <a:prstGeom prst="rect">
            <a:avLst/>
          </a:prstGeom>
        </p:spPr>
      </p:pic>
      <p:sp>
        <p:nvSpPr>
          <p:cNvPr id="7" name="Slide Number Placeholder 6">
            <a:extLst>
              <a:ext uri="{FF2B5EF4-FFF2-40B4-BE49-F238E27FC236}">
                <a16:creationId xmlns:a16="http://schemas.microsoft.com/office/drawing/2014/main" id="{FD0F9DE0-6000-D148-988E-09F15F716765}"/>
              </a:ext>
            </a:extLst>
          </p:cNvPr>
          <p:cNvSpPr>
            <a:spLocks noGrp="1"/>
          </p:cNvSpPr>
          <p:nvPr>
            <p:ph type="sldNum" sz="quarter" idx="12"/>
          </p:nvPr>
        </p:nvSpPr>
        <p:spPr/>
        <p:txBody>
          <a:bodyPr/>
          <a:lstStyle/>
          <a:p>
            <a:fld id="{14DFC975-2FD7-44A5-9E78-ECBA46156075}" type="slidenum">
              <a:rPr lang="en-US" smtClean="0"/>
              <a:t>51</a:t>
            </a:fld>
            <a:endParaRPr lang="en-US"/>
          </a:p>
        </p:txBody>
      </p:sp>
      <p:pic>
        <p:nvPicPr>
          <p:cNvPr id="10" name="Picture 9">
            <a:extLst>
              <a:ext uri="{FF2B5EF4-FFF2-40B4-BE49-F238E27FC236}">
                <a16:creationId xmlns:a16="http://schemas.microsoft.com/office/drawing/2014/main" id="{2BAD922C-8471-AA44-9E61-416D9CB2AF4C}"/>
              </a:ext>
            </a:extLst>
          </p:cNvPr>
          <p:cNvPicPr>
            <a:picLocks noChangeAspect="1"/>
          </p:cNvPicPr>
          <p:nvPr/>
        </p:nvPicPr>
        <p:blipFill rotWithShape="1">
          <a:blip r:embed="rId3">
            <a:duotone>
              <a:prstClr val="black"/>
              <a:schemeClr val="accent5">
                <a:tint val="45000"/>
                <a:satMod val="400000"/>
              </a:schemeClr>
            </a:duotone>
          </a:blip>
          <a:srcRect l="80766" t="34261" r="11901" b="36516"/>
          <a:stretch/>
        </p:blipFill>
        <p:spPr>
          <a:xfrm>
            <a:off x="4131733" y="3552560"/>
            <a:ext cx="609600" cy="833173"/>
          </a:xfrm>
          <a:prstGeom prst="rect">
            <a:avLst/>
          </a:prstGeom>
        </p:spPr>
      </p:pic>
      <p:pic>
        <p:nvPicPr>
          <p:cNvPr id="11" name="Picture 10">
            <a:extLst>
              <a:ext uri="{FF2B5EF4-FFF2-40B4-BE49-F238E27FC236}">
                <a16:creationId xmlns:a16="http://schemas.microsoft.com/office/drawing/2014/main" id="{EE94018D-2D26-5E46-B65A-9D75A21D9BED}"/>
              </a:ext>
            </a:extLst>
          </p:cNvPr>
          <p:cNvPicPr>
            <a:picLocks noChangeAspect="1"/>
          </p:cNvPicPr>
          <p:nvPr/>
        </p:nvPicPr>
        <p:blipFill rotWithShape="1">
          <a:blip r:embed="rId3">
            <a:duotone>
              <a:prstClr val="black"/>
              <a:schemeClr val="accent5">
                <a:tint val="45000"/>
                <a:satMod val="400000"/>
              </a:schemeClr>
            </a:duotone>
          </a:blip>
          <a:srcRect l="40324" t="967" r="51222" b="68245"/>
          <a:stretch/>
        </p:blipFill>
        <p:spPr>
          <a:xfrm>
            <a:off x="1854422" y="3429000"/>
            <a:ext cx="702734" cy="877795"/>
          </a:xfrm>
          <a:prstGeom prst="rect">
            <a:avLst/>
          </a:prstGeom>
        </p:spPr>
      </p:pic>
      <p:sp>
        <p:nvSpPr>
          <p:cNvPr id="13" name="Rectangle 12">
            <a:extLst>
              <a:ext uri="{FF2B5EF4-FFF2-40B4-BE49-F238E27FC236}">
                <a16:creationId xmlns:a16="http://schemas.microsoft.com/office/drawing/2014/main" id="{767E1B4F-1057-4A4A-A69B-FAF7EB1D0255}"/>
              </a:ext>
            </a:extLst>
          </p:cNvPr>
          <p:cNvSpPr/>
          <p:nvPr/>
        </p:nvSpPr>
        <p:spPr>
          <a:xfrm>
            <a:off x="5055070" y="3074357"/>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384D88B-472A-3B42-99D1-5C1E4B358F16}"/>
              </a:ext>
            </a:extLst>
          </p:cNvPr>
          <p:cNvSpPr txBox="1"/>
          <p:nvPr/>
        </p:nvSpPr>
        <p:spPr>
          <a:xfrm>
            <a:off x="4954807" y="5030025"/>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2" name="Picture 11">
            <a:extLst>
              <a:ext uri="{FF2B5EF4-FFF2-40B4-BE49-F238E27FC236}">
                <a16:creationId xmlns:a16="http://schemas.microsoft.com/office/drawing/2014/main" id="{86101DBF-5D5F-A945-AE7B-C8D8F7592FE6}"/>
              </a:ext>
            </a:extLst>
          </p:cNvPr>
          <p:cNvPicPr>
            <a:picLocks noChangeAspect="1"/>
          </p:cNvPicPr>
          <p:nvPr/>
        </p:nvPicPr>
        <p:blipFill rotWithShape="1">
          <a:blip r:embed="rId4"/>
          <a:srcRect l="596" t="36177" r="32662" b="33824"/>
          <a:stretch/>
        </p:blipFill>
        <p:spPr>
          <a:xfrm>
            <a:off x="6011320" y="3429000"/>
            <a:ext cx="3998954" cy="757990"/>
          </a:xfrm>
          <a:prstGeom prst="rect">
            <a:avLst/>
          </a:prstGeom>
        </p:spPr>
      </p:pic>
      <p:pic>
        <p:nvPicPr>
          <p:cNvPr id="15" name="Picture 14" descr="A picture containing text, gauge, clock, device&#10;&#10;Description automatically generated">
            <a:extLst>
              <a:ext uri="{FF2B5EF4-FFF2-40B4-BE49-F238E27FC236}">
                <a16:creationId xmlns:a16="http://schemas.microsoft.com/office/drawing/2014/main" id="{2F64F5AF-0326-8D45-9973-16B18330170C}"/>
              </a:ext>
            </a:extLst>
          </p:cNvPr>
          <p:cNvPicPr>
            <a:picLocks noChangeAspect="1"/>
          </p:cNvPicPr>
          <p:nvPr/>
        </p:nvPicPr>
        <p:blipFill>
          <a:blip r:embed="rId5">
            <a:biLevel thresh="75000"/>
          </a:blip>
          <a:stretch>
            <a:fillRect/>
          </a:stretch>
        </p:blipFill>
        <p:spPr>
          <a:xfrm>
            <a:off x="6742864" y="0"/>
            <a:ext cx="5780468" cy="2327449"/>
          </a:xfrm>
          <a:prstGeom prst="rect">
            <a:avLst/>
          </a:prstGeom>
        </p:spPr>
      </p:pic>
    </p:spTree>
    <p:extLst>
      <p:ext uri="{BB962C8B-B14F-4D97-AF65-F5344CB8AC3E}">
        <p14:creationId xmlns:p14="http://schemas.microsoft.com/office/powerpoint/2010/main" val="3877674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D4D-2DE6-4A4A-B113-8C6A78C3FD96}"/>
              </a:ext>
            </a:extLst>
          </p:cNvPr>
          <p:cNvSpPr>
            <a:spLocks noGrp="1"/>
          </p:cNvSpPr>
          <p:nvPr>
            <p:ph type="title"/>
          </p:nvPr>
        </p:nvSpPr>
        <p:spPr/>
        <p:txBody>
          <a:bodyPr/>
          <a:lstStyle/>
          <a:p>
            <a:r>
              <a:rPr lang="en-US" dirty="0"/>
              <a:t>Leslie Matrix</a:t>
            </a:r>
          </a:p>
        </p:txBody>
      </p:sp>
      <p:pic>
        <p:nvPicPr>
          <p:cNvPr id="5" name="Picture 4">
            <a:extLst>
              <a:ext uri="{FF2B5EF4-FFF2-40B4-BE49-F238E27FC236}">
                <a16:creationId xmlns:a16="http://schemas.microsoft.com/office/drawing/2014/main" id="{4E2AD919-5C3F-7F45-BC4B-248E95AA08F2}"/>
              </a:ext>
            </a:extLst>
          </p:cNvPr>
          <p:cNvPicPr>
            <a:picLocks noChangeAspect="1"/>
          </p:cNvPicPr>
          <p:nvPr/>
        </p:nvPicPr>
        <p:blipFill rotWithShape="1">
          <a:blip r:embed="rId3"/>
          <a:srcRect l="36918" r="847" b="2034"/>
          <a:stretch/>
        </p:blipFill>
        <p:spPr>
          <a:xfrm>
            <a:off x="557527" y="2446626"/>
            <a:ext cx="5173119" cy="2793152"/>
          </a:xfrm>
          <a:prstGeom prst="rect">
            <a:avLst/>
          </a:prstGeom>
        </p:spPr>
      </p:pic>
      <p:sp>
        <p:nvSpPr>
          <p:cNvPr id="7" name="Slide Number Placeholder 6">
            <a:extLst>
              <a:ext uri="{FF2B5EF4-FFF2-40B4-BE49-F238E27FC236}">
                <a16:creationId xmlns:a16="http://schemas.microsoft.com/office/drawing/2014/main" id="{FD0F9DE0-6000-D148-988E-09F15F716765}"/>
              </a:ext>
            </a:extLst>
          </p:cNvPr>
          <p:cNvSpPr>
            <a:spLocks noGrp="1"/>
          </p:cNvSpPr>
          <p:nvPr>
            <p:ph type="sldNum" sz="quarter" idx="12"/>
          </p:nvPr>
        </p:nvSpPr>
        <p:spPr/>
        <p:txBody>
          <a:bodyPr/>
          <a:lstStyle/>
          <a:p>
            <a:fld id="{14DFC975-2FD7-44A5-9E78-ECBA46156075}" type="slidenum">
              <a:rPr lang="en-US" smtClean="0"/>
              <a:t>52</a:t>
            </a:fld>
            <a:endParaRPr lang="en-US"/>
          </a:p>
        </p:txBody>
      </p:sp>
      <p:pic>
        <p:nvPicPr>
          <p:cNvPr id="10" name="Picture 9">
            <a:extLst>
              <a:ext uri="{FF2B5EF4-FFF2-40B4-BE49-F238E27FC236}">
                <a16:creationId xmlns:a16="http://schemas.microsoft.com/office/drawing/2014/main" id="{2BAD922C-8471-AA44-9E61-416D9CB2AF4C}"/>
              </a:ext>
            </a:extLst>
          </p:cNvPr>
          <p:cNvPicPr>
            <a:picLocks noChangeAspect="1"/>
          </p:cNvPicPr>
          <p:nvPr/>
        </p:nvPicPr>
        <p:blipFill rotWithShape="1">
          <a:blip r:embed="rId3">
            <a:duotone>
              <a:prstClr val="black"/>
              <a:schemeClr val="accent5">
                <a:tint val="45000"/>
                <a:satMod val="400000"/>
              </a:schemeClr>
            </a:duotone>
          </a:blip>
          <a:srcRect l="80766" t="66863" r="11901" b="3914"/>
          <a:stretch/>
        </p:blipFill>
        <p:spPr>
          <a:xfrm>
            <a:off x="4155796" y="4406605"/>
            <a:ext cx="609600" cy="833173"/>
          </a:xfrm>
          <a:prstGeom prst="rect">
            <a:avLst/>
          </a:prstGeom>
        </p:spPr>
      </p:pic>
      <p:pic>
        <p:nvPicPr>
          <p:cNvPr id="12" name="Picture 11">
            <a:extLst>
              <a:ext uri="{FF2B5EF4-FFF2-40B4-BE49-F238E27FC236}">
                <a16:creationId xmlns:a16="http://schemas.microsoft.com/office/drawing/2014/main" id="{1736F350-7FF9-9A46-B145-C83B029978A4}"/>
              </a:ext>
            </a:extLst>
          </p:cNvPr>
          <p:cNvPicPr>
            <a:picLocks noChangeAspect="1"/>
          </p:cNvPicPr>
          <p:nvPr/>
        </p:nvPicPr>
        <p:blipFill rotWithShape="1">
          <a:blip r:embed="rId3">
            <a:duotone>
              <a:prstClr val="black"/>
              <a:schemeClr val="accent5">
                <a:tint val="45000"/>
                <a:satMod val="400000"/>
              </a:schemeClr>
            </a:duotone>
          </a:blip>
          <a:srcRect l="40324" t="967" r="51222" b="68245"/>
          <a:stretch/>
        </p:blipFill>
        <p:spPr>
          <a:xfrm>
            <a:off x="3120023" y="3393160"/>
            <a:ext cx="702734" cy="877795"/>
          </a:xfrm>
          <a:prstGeom prst="rect">
            <a:avLst/>
          </a:prstGeom>
        </p:spPr>
      </p:pic>
      <p:sp>
        <p:nvSpPr>
          <p:cNvPr id="13" name="Rectangle 12">
            <a:extLst>
              <a:ext uri="{FF2B5EF4-FFF2-40B4-BE49-F238E27FC236}">
                <a16:creationId xmlns:a16="http://schemas.microsoft.com/office/drawing/2014/main" id="{8ADA1DEE-B3D0-2C4C-BC2F-26DA68907624}"/>
              </a:ext>
            </a:extLst>
          </p:cNvPr>
          <p:cNvSpPr/>
          <p:nvPr/>
        </p:nvSpPr>
        <p:spPr>
          <a:xfrm>
            <a:off x="5055070" y="3074357"/>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D2D003-66FC-DD49-BF97-D8B7F1637513}"/>
              </a:ext>
            </a:extLst>
          </p:cNvPr>
          <p:cNvSpPr txBox="1"/>
          <p:nvPr/>
        </p:nvSpPr>
        <p:spPr>
          <a:xfrm>
            <a:off x="4954807" y="5030025"/>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1" name="Picture 10">
            <a:extLst>
              <a:ext uri="{FF2B5EF4-FFF2-40B4-BE49-F238E27FC236}">
                <a16:creationId xmlns:a16="http://schemas.microsoft.com/office/drawing/2014/main" id="{D31A993E-EF41-5F4B-95E6-44A6B1D13BAD}"/>
              </a:ext>
            </a:extLst>
          </p:cNvPr>
          <p:cNvPicPr>
            <a:picLocks noChangeAspect="1"/>
          </p:cNvPicPr>
          <p:nvPr/>
        </p:nvPicPr>
        <p:blipFill rotWithShape="1">
          <a:blip r:embed="rId4"/>
          <a:srcRect l="596" t="36177" r="32662" b="33824"/>
          <a:stretch/>
        </p:blipFill>
        <p:spPr>
          <a:xfrm>
            <a:off x="6011320" y="3429000"/>
            <a:ext cx="3998954" cy="757990"/>
          </a:xfrm>
          <a:prstGeom prst="rect">
            <a:avLst/>
          </a:prstGeom>
        </p:spPr>
      </p:pic>
      <p:pic>
        <p:nvPicPr>
          <p:cNvPr id="15" name="Picture 14" descr="A picture containing text, gauge, clock, device&#10;&#10;Description automatically generated">
            <a:extLst>
              <a:ext uri="{FF2B5EF4-FFF2-40B4-BE49-F238E27FC236}">
                <a16:creationId xmlns:a16="http://schemas.microsoft.com/office/drawing/2014/main" id="{D4CBE15B-BC15-0C4C-BDD8-1035B6571556}"/>
              </a:ext>
            </a:extLst>
          </p:cNvPr>
          <p:cNvPicPr>
            <a:picLocks noChangeAspect="1"/>
          </p:cNvPicPr>
          <p:nvPr/>
        </p:nvPicPr>
        <p:blipFill>
          <a:blip r:embed="rId5">
            <a:biLevel thresh="75000"/>
          </a:blip>
          <a:stretch>
            <a:fillRect/>
          </a:stretch>
        </p:blipFill>
        <p:spPr>
          <a:xfrm>
            <a:off x="6742864" y="0"/>
            <a:ext cx="5780468" cy="2327449"/>
          </a:xfrm>
          <a:prstGeom prst="rect">
            <a:avLst/>
          </a:prstGeom>
        </p:spPr>
      </p:pic>
    </p:spTree>
    <p:extLst>
      <p:ext uri="{BB962C8B-B14F-4D97-AF65-F5344CB8AC3E}">
        <p14:creationId xmlns:p14="http://schemas.microsoft.com/office/powerpoint/2010/main" val="3435753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0279069-0BD1-3142-B4A7-83136D229AAF}"/>
              </a:ext>
            </a:extLst>
          </p:cNvPr>
          <p:cNvPicPr>
            <a:picLocks noChangeAspect="1"/>
          </p:cNvPicPr>
          <p:nvPr/>
        </p:nvPicPr>
        <p:blipFill rotWithShape="1">
          <a:blip r:embed="rId3"/>
          <a:srcRect l="128" t="67148" r="62664" b="3470"/>
          <a:stretch/>
        </p:blipFill>
        <p:spPr>
          <a:xfrm>
            <a:off x="5983246" y="4211558"/>
            <a:ext cx="2229420" cy="742397"/>
          </a:xfrm>
          <a:prstGeom prst="rect">
            <a:avLst/>
          </a:prstGeom>
        </p:spPr>
      </p:pic>
      <p:sp>
        <p:nvSpPr>
          <p:cNvPr id="2" name="Title 1">
            <a:extLst>
              <a:ext uri="{FF2B5EF4-FFF2-40B4-BE49-F238E27FC236}">
                <a16:creationId xmlns:a16="http://schemas.microsoft.com/office/drawing/2014/main" id="{82249D4D-2DE6-4A4A-B113-8C6A78C3FD96}"/>
              </a:ext>
            </a:extLst>
          </p:cNvPr>
          <p:cNvSpPr>
            <a:spLocks noGrp="1"/>
          </p:cNvSpPr>
          <p:nvPr>
            <p:ph type="title"/>
          </p:nvPr>
        </p:nvSpPr>
        <p:spPr/>
        <p:txBody>
          <a:bodyPr/>
          <a:lstStyle/>
          <a:p>
            <a:r>
              <a:rPr lang="en-US" dirty="0"/>
              <a:t>Leslie Matrix</a:t>
            </a:r>
          </a:p>
        </p:txBody>
      </p:sp>
      <p:pic>
        <p:nvPicPr>
          <p:cNvPr id="5" name="Picture 4">
            <a:extLst>
              <a:ext uri="{FF2B5EF4-FFF2-40B4-BE49-F238E27FC236}">
                <a16:creationId xmlns:a16="http://schemas.microsoft.com/office/drawing/2014/main" id="{4E2AD919-5C3F-7F45-BC4B-248E95AA08F2}"/>
              </a:ext>
            </a:extLst>
          </p:cNvPr>
          <p:cNvPicPr>
            <a:picLocks noChangeAspect="1"/>
          </p:cNvPicPr>
          <p:nvPr/>
        </p:nvPicPr>
        <p:blipFill rotWithShape="1">
          <a:blip r:embed="rId4"/>
          <a:srcRect l="36918" r="847" b="2034"/>
          <a:stretch/>
        </p:blipFill>
        <p:spPr>
          <a:xfrm>
            <a:off x="557527" y="2446626"/>
            <a:ext cx="5173119" cy="2793152"/>
          </a:xfrm>
          <a:prstGeom prst="rect">
            <a:avLst/>
          </a:prstGeom>
        </p:spPr>
      </p:pic>
      <p:sp>
        <p:nvSpPr>
          <p:cNvPr id="7" name="Slide Number Placeholder 6">
            <a:extLst>
              <a:ext uri="{FF2B5EF4-FFF2-40B4-BE49-F238E27FC236}">
                <a16:creationId xmlns:a16="http://schemas.microsoft.com/office/drawing/2014/main" id="{FD0F9DE0-6000-D148-988E-09F15F716765}"/>
              </a:ext>
            </a:extLst>
          </p:cNvPr>
          <p:cNvSpPr>
            <a:spLocks noGrp="1"/>
          </p:cNvSpPr>
          <p:nvPr>
            <p:ph type="sldNum" sz="quarter" idx="12"/>
          </p:nvPr>
        </p:nvSpPr>
        <p:spPr/>
        <p:txBody>
          <a:bodyPr/>
          <a:lstStyle/>
          <a:p>
            <a:fld id="{14DFC975-2FD7-44A5-9E78-ECBA46156075}" type="slidenum">
              <a:rPr lang="en-US" smtClean="0"/>
              <a:t>53</a:t>
            </a:fld>
            <a:endParaRPr lang="en-US"/>
          </a:p>
        </p:txBody>
      </p:sp>
      <p:pic>
        <p:nvPicPr>
          <p:cNvPr id="10" name="Picture 9">
            <a:extLst>
              <a:ext uri="{FF2B5EF4-FFF2-40B4-BE49-F238E27FC236}">
                <a16:creationId xmlns:a16="http://schemas.microsoft.com/office/drawing/2014/main" id="{EB3E6614-CD35-7940-AA3B-F81BC49B0F2D}"/>
              </a:ext>
            </a:extLst>
          </p:cNvPr>
          <p:cNvPicPr>
            <a:picLocks noChangeAspect="1"/>
          </p:cNvPicPr>
          <p:nvPr/>
        </p:nvPicPr>
        <p:blipFill rotWithShape="1">
          <a:blip r:embed="rId4">
            <a:duotone>
              <a:prstClr val="black"/>
              <a:schemeClr val="accent5">
                <a:tint val="45000"/>
                <a:satMod val="400000"/>
              </a:schemeClr>
            </a:duotone>
          </a:blip>
          <a:srcRect l="80455" t="5345" r="11091" b="63867"/>
          <a:stretch/>
        </p:blipFill>
        <p:spPr>
          <a:xfrm>
            <a:off x="4174066" y="2602005"/>
            <a:ext cx="702734" cy="877795"/>
          </a:xfrm>
          <a:prstGeom prst="rect">
            <a:avLst/>
          </a:prstGeom>
        </p:spPr>
      </p:pic>
      <p:pic>
        <p:nvPicPr>
          <p:cNvPr id="12" name="Picture 11">
            <a:extLst>
              <a:ext uri="{FF2B5EF4-FFF2-40B4-BE49-F238E27FC236}">
                <a16:creationId xmlns:a16="http://schemas.microsoft.com/office/drawing/2014/main" id="{80CE3F71-BB50-764C-BCF2-0125F14BA47E}"/>
              </a:ext>
            </a:extLst>
          </p:cNvPr>
          <p:cNvPicPr>
            <a:picLocks noChangeAspect="1"/>
          </p:cNvPicPr>
          <p:nvPr/>
        </p:nvPicPr>
        <p:blipFill rotWithShape="1">
          <a:blip r:embed="rId4">
            <a:duotone>
              <a:prstClr val="black"/>
              <a:schemeClr val="accent5">
                <a:tint val="45000"/>
                <a:satMod val="400000"/>
              </a:schemeClr>
            </a:duotone>
          </a:blip>
          <a:srcRect l="40324" t="967" r="51222" b="68245"/>
          <a:stretch/>
        </p:blipFill>
        <p:spPr>
          <a:xfrm>
            <a:off x="838200" y="4361983"/>
            <a:ext cx="702734" cy="877795"/>
          </a:xfrm>
          <a:prstGeom prst="rect">
            <a:avLst/>
          </a:prstGeom>
        </p:spPr>
      </p:pic>
      <p:sp>
        <p:nvSpPr>
          <p:cNvPr id="14" name="Rectangle 13">
            <a:extLst>
              <a:ext uri="{FF2B5EF4-FFF2-40B4-BE49-F238E27FC236}">
                <a16:creationId xmlns:a16="http://schemas.microsoft.com/office/drawing/2014/main" id="{6F3F9097-21A8-FF47-9762-655589BE2DB5}"/>
              </a:ext>
            </a:extLst>
          </p:cNvPr>
          <p:cNvSpPr/>
          <p:nvPr/>
        </p:nvSpPr>
        <p:spPr>
          <a:xfrm>
            <a:off x="5055070" y="3074357"/>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EEFE8C-A4BC-A545-992D-DA689D645F6E}"/>
              </a:ext>
            </a:extLst>
          </p:cNvPr>
          <p:cNvSpPr txBox="1"/>
          <p:nvPr/>
        </p:nvSpPr>
        <p:spPr>
          <a:xfrm>
            <a:off x="4954807" y="5030025"/>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1" name="Picture 10" descr="A picture containing text, gauge, clock, device&#10;&#10;Description automatically generated">
            <a:extLst>
              <a:ext uri="{FF2B5EF4-FFF2-40B4-BE49-F238E27FC236}">
                <a16:creationId xmlns:a16="http://schemas.microsoft.com/office/drawing/2014/main" id="{D794C5C2-A2B9-434B-99B5-C212DEB39590}"/>
              </a:ext>
            </a:extLst>
          </p:cNvPr>
          <p:cNvPicPr>
            <a:picLocks noChangeAspect="1"/>
          </p:cNvPicPr>
          <p:nvPr/>
        </p:nvPicPr>
        <p:blipFill>
          <a:blip r:embed="rId5">
            <a:biLevel thresh="75000"/>
          </a:blip>
          <a:stretch>
            <a:fillRect/>
          </a:stretch>
        </p:blipFill>
        <p:spPr>
          <a:xfrm>
            <a:off x="6742864" y="0"/>
            <a:ext cx="5780468" cy="2327449"/>
          </a:xfrm>
          <a:prstGeom prst="rect">
            <a:avLst/>
          </a:prstGeom>
        </p:spPr>
      </p:pic>
    </p:spTree>
    <p:extLst>
      <p:ext uri="{BB962C8B-B14F-4D97-AF65-F5344CB8AC3E}">
        <p14:creationId xmlns:p14="http://schemas.microsoft.com/office/powerpoint/2010/main" val="1985464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D4D-2DE6-4A4A-B113-8C6A78C3FD96}"/>
              </a:ext>
            </a:extLst>
          </p:cNvPr>
          <p:cNvSpPr>
            <a:spLocks noGrp="1"/>
          </p:cNvSpPr>
          <p:nvPr>
            <p:ph type="title"/>
          </p:nvPr>
        </p:nvSpPr>
        <p:spPr/>
        <p:txBody>
          <a:bodyPr/>
          <a:lstStyle/>
          <a:p>
            <a:r>
              <a:rPr lang="en-US" dirty="0"/>
              <a:t>Leslie Matrix</a:t>
            </a:r>
          </a:p>
        </p:txBody>
      </p:sp>
      <p:pic>
        <p:nvPicPr>
          <p:cNvPr id="5" name="Picture 4">
            <a:extLst>
              <a:ext uri="{FF2B5EF4-FFF2-40B4-BE49-F238E27FC236}">
                <a16:creationId xmlns:a16="http://schemas.microsoft.com/office/drawing/2014/main" id="{4E2AD919-5C3F-7F45-BC4B-248E95AA08F2}"/>
              </a:ext>
            </a:extLst>
          </p:cNvPr>
          <p:cNvPicPr>
            <a:picLocks noChangeAspect="1"/>
          </p:cNvPicPr>
          <p:nvPr/>
        </p:nvPicPr>
        <p:blipFill rotWithShape="1">
          <a:blip r:embed="rId3"/>
          <a:srcRect l="36918" r="847" b="2034"/>
          <a:stretch/>
        </p:blipFill>
        <p:spPr>
          <a:xfrm>
            <a:off x="557527" y="2446626"/>
            <a:ext cx="5173119" cy="2793152"/>
          </a:xfrm>
          <a:prstGeom prst="rect">
            <a:avLst/>
          </a:prstGeom>
        </p:spPr>
      </p:pic>
      <p:sp>
        <p:nvSpPr>
          <p:cNvPr id="7" name="Slide Number Placeholder 6">
            <a:extLst>
              <a:ext uri="{FF2B5EF4-FFF2-40B4-BE49-F238E27FC236}">
                <a16:creationId xmlns:a16="http://schemas.microsoft.com/office/drawing/2014/main" id="{FD0F9DE0-6000-D148-988E-09F15F716765}"/>
              </a:ext>
            </a:extLst>
          </p:cNvPr>
          <p:cNvSpPr>
            <a:spLocks noGrp="1"/>
          </p:cNvSpPr>
          <p:nvPr>
            <p:ph type="sldNum" sz="quarter" idx="12"/>
          </p:nvPr>
        </p:nvSpPr>
        <p:spPr/>
        <p:txBody>
          <a:bodyPr/>
          <a:lstStyle/>
          <a:p>
            <a:fld id="{14DFC975-2FD7-44A5-9E78-ECBA46156075}" type="slidenum">
              <a:rPr lang="en-US" smtClean="0"/>
              <a:t>54</a:t>
            </a:fld>
            <a:endParaRPr lang="en-US"/>
          </a:p>
        </p:txBody>
      </p:sp>
      <p:pic>
        <p:nvPicPr>
          <p:cNvPr id="10" name="Picture 9">
            <a:extLst>
              <a:ext uri="{FF2B5EF4-FFF2-40B4-BE49-F238E27FC236}">
                <a16:creationId xmlns:a16="http://schemas.microsoft.com/office/drawing/2014/main" id="{2BAD922C-8471-AA44-9E61-416D9CB2AF4C}"/>
              </a:ext>
            </a:extLst>
          </p:cNvPr>
          <p:cNvPicPr>
            <a:picLocks noChangeAspect="1"/>
          </p:cNvPicPr>
          <p:nvPr/>
        </p:nvPicPr>
        <p:blipFill rotWithShape="1">
          <a:blip r:embed="rId3">
            <a:duotone>
              <a:prstClr val="black"/>
              <a:schemeClr val="accent3">
                <a:tint val="45000"/>
                <a:satMod val="400000"/>
              </a:schemeClr>
            </a:duotone>
          </a:blip>
          <a:srcRect l="80766" t="34261" r="11901" b="36516"/>
          <a:stretch/>
        </p:blipFill>
        <p:spPr>
          <a:xfrm>
            <a:off x="4131733" y="3552560"/>
            <a:ext cx="609600" cy="833173"/>
          </a:xfrm>
          <a:prstGeom prst="rect">
            <a:avLst/>
          </a:prstGeom>
        </p:spPr>
      </p:pic>
      <p:pic>
        <p:nvPicPr>
          <p:cNvPr id="11" name="Picture 10">
            <a:extLst>
              <a:ext uri="{FF2B5EF4-FFF2-40B4-BE49-F238E27FC236}">
                <a16:creationId xmlns:a16="http://schemas.microsoft.com/office/drawing/2014/main" id="{EE94018D-2D26-5E46-B65A-9D75A21D9BED}"/>
              </a:ext>
            </a:extLst>
          </p:cNvPr>
          <p:cNvPicPr>
            <a:picLocks noChangeAspect="1"/>
          </p:cNvPicPr>
          <p:nvPr/>
        </p:nvPicPr>
        <p:blipFill rotWithShape="1">
          <a:blip r:embed="rId3">
            <a:duotone>
              <a:prstClr val="black"/>
              <a:schemeClr val="accent3">
                <a:tint val="45000"/>
                <a:satMod val="400000"/>
              </a:schemeClr>
            </a:duotone>
          </a:blip>
          <a:srcRect l="52500" t="68221" r="39046" b="991"/>
          <a:stretch/>
        </p:blipFill>
        <p:spPr>
          <a:xfrm>
            <a:off x="1782233" y="4391678"/>
            <a:ext cx="702734" cy="877795"/>
          </a:xfrm>
          <a:prstGeom prst="rect">
            <a:avLst/>
          </a:prstGeom>
        </p:spPr>
      </p:pic>
      <p:pic>
        <p:nvPicPr>
          <p:cNvPr id="9" name="Picture 8">
            <a:extLst>
              <a:ext uri="{FF2B5EF4-FFF2-40B4-BE49-F238E27FC236}">
                <a16:creationId xmlns:a16="http://schemas.microsoft.com/office/drawing/2014/main" id="{5C7CF714-EC09-274C-8C87-65E25EF8716C}"/>
              </a:ext>
            </a:extLst>
          </p:cNvPr>
          <p:cNvPicPr>
            <a:picLocks noChangeAspect="1"/>
          </p:cNvPicPr>
          <p:nvPr/>
        </p:nvPicPr>
        <p:blipFill rotWithShape="1">
          <a:blip r:embed="rId4"/>
          <a:srcRect l="127" t="67148" r="32262" b="-461"/>
          <a:stretch/>
        </p:blipFill>
        <p:spPr>
          <a:xfrm>
            <a:off x="5983245" y="4211558"/>
            <a:ext cx="4051091" cy="841705"/>
          </a:xfrm>
          <a:prstGeom prst="rect">
            <a:avLst/>
          </a:prstGeom>
        </p:spPr>
      </p:pic>
      <p:pic>
        <p:nvPicPr>
          <p:cNvPr id="13" name="Picture 12">
            <a:extLst>
              <a:ext uri="{FF2B5EF4-FFF2-40B4-BE49-F238E27FC236}">
                <a16:creationId xmlns:a16="http://schemas.microsoft.com/office/drawing/2014/main" id="{58A2CB14-307D-DE49-8083-C39EF2CCF6B2}"/>
              </a:ext>
            </a:extLst>
          </p:cNvPr>
          <p:cNvPicPr>
            <a:picLocks noChangeAspect="1"/>
          </p:cNvPicPr>
          <p:nvPr/>
        </p:nvPicPr>
        <p:blipFill rotWithShape="1">
          <a:blip r:embed="rId4">
            <a:duotone>
              <a:prstClr val="black"/>
              <a:schemeClr val="accent3">
                <a:tint val="45000"/>
                <a:satMod val="400000"/>
              </a:schemeClr>
            </a:duotone>
          </a:blip>
          <a:srcRect l="37044" t="68837" r="31726" b="-1288"/>
          <a:stretch/>
        </p:blipFill>
        <p:spPr>
          <a:xfrm>
            <a:off x="8259823" y="4233333"/>
            <a:ext cx="1871197" cy="819930"/>
          </a:xfrm>
          <a:prstGeom prst="rect">
            <a:avLst/>
          </a:prstGeom>
        </p:spPr>
      </p:pic>
      <p:sp>
        <p:nvSpPr>
          <p:cNvPr id="14" name="Rectangle 13">
            <a:extLst>
              <a:ext uri="{FF2B5EF4-FFF2-40B4-BE49-F238E27FC236}">
                <a16:creationId xmlns:a16="http://schemas.microsoft.com/office/drawing/2014/main" id="{9A4152E0-F6B7-B745-BE71-D56CD46980BC}"/>
              </a:ext>
            </a:extLst>
          </p:cNvPr>
          <p:cNvSpPr/>
          <p:nvPr/>
        </p:nvSpPr>
        <p:spPr>
          <a:xfrm>
            <a:off x="5055070" y="3074357"/>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179143A-DE0E-E347-A23F-2A8780466E2C}"/>
              </a:ext>
            </a:extLst>
          </p:cNvPr>
          <p:cNvSpPr txBox="1"/>
          <p:nvPr/>
        </p:nvSpPr>
        <p:spPr>
          <a:xfrm>
            <a:off x="4954807" y="5030025"/>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2" name="Picture 11" descr="A picture containing text, gauge, clock, device&#10;&#10;Description automatically generated">
            <a:extLst>
              <a:ext uri="{FF2B5EF4-FFF2-40B4-BE49-F238E27FC236}">
                <a16:creationId xmlns:a16="http://schemas.microsoft.com/office/drawing/2014/main" id="{B4804AEC-F669-0D43-8EDC-BF697CD4FA65}"/>
              </a:ext>
            </a:extLst>
          </p:cNvPr>
          <p:cNvPicPr>
            <a:picLocks noChangeAspect="1"/>
          </p:cNvPicPr>
          <p:nvPr/>
        </p:nvPicPr>
        <p:blipFill>
          <a:blip r:embed="rId5">
            <a:biLevel thresh="75000"/>
          </a:blip>
          <a:stretch>
            <a:fillRect/>
          </a:stretch>
        </p:blipFill>
        <p:spPr>
          <a:xfrm>
            <a:off x="6742864" y="0"/>
            <a:ext cx="5780468" cy="2327449"/>
          </a:xfrm>
          <a:prstGeom prst="rect">
            <a:avLst/>
          </a:prstGeom>
        </p:spPr>
      </p:pic>
    </p:spTree>
    <p:extLst>
      <p:ext uri="{BB962C8B-B14F-4D97-AF65-F5344CB8AC3E}">
        <p14:creationId xmlns:p14="http://schemas.microsoft.com/office/powerpoint/2010/main" val="4178798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9D4D-2DE6-4A4A-B113-8C6A78C3FD96}"/>
              </a:ext>
            </a:extLst>
          </p:cNvPr>
          <p:cNvSpPr>
            <a:spLocks noGrp="1"/>
          </p:cNvSpPr>
          <p:nvPr>
            <p:ph type="title"/>
          </p:nvPr>
        </p:nvSpPr>
        <p:spPr/>
        <p:txBody>
          <a:bodyPr/>
          <a:lstStyle/>
          <a:p>
            <a:r>
              <a:rPr lang="en-US" dirty="0"/>
              <a:t>Leslie Matrix</a:t>
            </a:r>
          </a:p>
        </p:txBody>
      </p:sp>
      <p:pic>
        <p:nvPicPr>
          <p:cNvPr id="5" name="Picture 4">
            <a:extLst>
              <a:ext uri="{FF2B5EF4-FFF2-40B4-BE49-F238E27FC236}">
                <a16:creationId xmlns:a16="http://schemas.microsoft.com/office/drawing/2014/main" id="{4E2AD919-5C3F-7F45-BC4B-248E95AA08F2}"/>
              </a:ext>
            </a:extLst>
          </p:cNvPr>
          <p:cNvPicPr>
            <a:picLocks noChangeAspect="1"/>
          </p:cNvPicPr>
          <p:nvPr/>
        </p:nvPicPr>
        <p:blipFill rotWithShape="1">
          <a:blip r:embed="rId3"/>
          <a:srcRect l="36918" r="847" b="2034"/>
          <a:stretch/>
        </p:blipFill>
        <p:spPr>
          <a:xfrm>
            <a:off x="557527" y="2446626"/>
            <a:ext cx="5173119" cy="2793152"/>
          </a:xfrm>
          <a:prstGeom prst="rect">
            <a:avLst/>
          </a:prstGeom>
        </p:spPr>
      </p:pic>
      <p:sp>
        <p:nvSpPr>
          <p:cNvPr id="7" name="Slide Number Placeholder 6">
            <a:extLst>
              <a:ext uri="{FF2B5EF4-FFF2-40B4-BE49-F238E27FC236}">
                <a16:creationId xmlns:a16="http://schemas.microsoft.com/office/drawing/2014/main" id="{FD0F9DE0-6000-D148-988E-09F15F716765}"/>
              </a:ext>
            </a:extLst>
          </p:cNvPr>
          <p:cNvSpPr>
            <a:spLocks noGrp="1"/>
          </p:cNvSpPr>
          <p:nvPr>
            <p:ph type="sldNum" sz="quarter" idx="12"/>
          </p:nvPr>
        </p:nvSpPr>
        <p:spPr/>
        <p:txBody>
          <a:bodyPr/>
          <a:lstStyle/>
          <a:p>
            <a:fld id="{14DFC975-2FD7-44A5-9E78-ECBA46156075}" type="slidenum">
              <a:rPr lang="en-US" smtClean="0"/>
              <a:t>55</a:t>
            </a:fld>
            <a:endParaRPr lang="en-US"/>
          </a:p>
        </p:txBody>
      </p:sp>
      <p:pic>
        <p:nvPicPr>
          <p:cNvPr id="10" name="Picture 9">
            <a:extLst>
              <a:ext uri="{FF2B5EF4-FFF2-40B4-BE49-F238E27FC236}">
                <a16:creationId xmlns:a16="http://schemas.microsoft.com/office/drawing/2014/main" id="{2BAD922C-8471-AA44-9E61-416D9CB2AF4C}"/>
              </a:ext>
            </a:extLst>
          </p:cNvPr>
          <p:cNvPicPr>
            <a:picLocks noChangeAspect="1"/>
          </p:cNvPicPr>
          <p:nvPr/>
        </p:nvPicPr>
        <p:blipFill rotWithShape="1">
          <a:blip r:embed="rId3">
            <a:duotone>
              <a:prstClr val="black"/>
              <a:schemeClr val="accent5">
                <a:tint val="45000"/>
                <a:satMod val="400000"/>
              </a:schemeClr>
            </a:duotone>
          </a:blip>
          <a:srcRect l="80766" t="66863" r="11901" b="3914"/>
          <a:stretch/>
        </p:blipFill>
        <p:spPr>
          <a:xfrm>
            <a:off x="4155796" y="4406605"/>
            <a:ext cx="609600" cy="833173"/>
          </a:xfrm>
          <a:prstGeom prst="rect">
            <a:avLst/>
          </a:prstGeom>
        </p:spPr>
      </p:pic>
      <p:pic>
        <p:nvPicPr>
          <p:cNvPr id="12" name="Picture 11">
            <a:extLst>
              <a:ext uri="{FF2B5EF4-FFF2-40B4-BE49-F238E27FC236}">
                <a16:creationId xmlns:a16="http://schemas.microsoft.com/office/drawing/2014/main" id="{1736F350-7FF9-9A46-B145-C83B029978A4}"/>
              </a:ext>
            </a:extLst>
          </p:cNvPr>
          <p:cNvPicPr>
            <a:picLocks noChangeAspect="1"/>
          </p:cNvPicPr>
          <p:nvPr/>
        </p:nvPicPr>
        <p:blipFill rotWithShape="1">
          <a:blip r:embed="rId3">
            <a:duotone>
              <a:prstClr val="black"/>
              <a:schemeClr val="accent5">
                <a:tint val="45000"/>
                <a:satMod val="400000"/>
              </a:schemeClr>
            </a:duotone>
          </a:blip>
          <a:srcRect l="40324" t="967" r="51222" b="68245"/>
          <a:stretch/>
        </p:blipFill>
        <p:spPr>
          <a:xfrm>
            <a:off x="2961358" y="4361983"/>
            <a:ext cx="702734" cy="877795"/>
          </a:xfrm>
          <a:prstGeom prst="rect">
            <a:avLst/>
          </a:prstGeom>
        </p:spPr>
      </p:pic>
      <p:pic>
        <p:nvPicPr>
          <p:cNvPr id="8" name="Picture 7">
            <a:extLst>
              <a:ext uri="{FF2B5EF4-FFF2-40B4-BE49-F238E27FC236}">
                <a16:creationId xmlns:a16="http://schemas.microsoft.com/office/drawing/2014/main" id="{0002A1F1-B036-F942-BE02-CB1DA521BFD2}"/>
              </a:ext>
            </a:extLst>
          </p:cNvPr>
          <p:cNvPicPr>
            <a:picLocks noChangeAspect="1"/>
          </p:cNvPicPr>
          <p:nvPr/>
        </p:nvPicPr>
        <p:blipFill rotWithShape="1">
          <a:blip r:embed="rId4"/>
          <a:srcRect l="127" t="67148" r="32262" b="-461"/>
          <a:stretch/>
        </p:blipFill>
        <p:spPr>
          <a:xfrm>
            <a:off x="5983245" y="4211558"/>
            <a:ext cx="4051091" cy="841705"/>
          </a:xfrm>
          <a:prstGeom prst="rect">
            <a:avLst/>
          </a:prstGeom>
        </p:spPr>
      </p:pic>
      <p:sp>
        <p:nvSpPr>
          <p:cNvPr id="9" name="Rectangle 8">
            <a:extLst>
              <a:ext uri="{FF2B5EF4-FFF2-40B4-BE49-F238E27FC236}">
                <a16:creationId xmlns:a16="http://schemas.microsoft.com/office/drawing/2014/main" id="{65CC81D4-59C0-7E4F-AB0F-AEF6CFC9CC93}"/>
              </a:ext>
            </a:extLst>
          </p:cNvPr>
          <p:cNvSpPr/>
          <p:nvPr/>
        </p:nvSpPr>
        <p:spPr>
          <a:xfrm>
            <a:off x="5055070" y="3074357"/>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A6E87AE-9C6C-6F41-B532-4B6ED5A39F96}"/>
              </a:ext>
            </a:extLst>
          </p:cNvPr>
          <p:cNvSpPr txBox="1"/>
          <p:nvPr/>
        </p:nvSpPr>
        <p:spPr>
          <a:xfrm>
            <a:off x="4954807" y="5030025"/>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1" name="Picture 10" descr="A picture containing text, gauge, clock, device&#10;&#10;Description automatically generated">
            <a:extLst>
              <a:ext uri="{FF2B5EF4-FFF2-40B4-BE49-F238E27FC236}">
                <a16:creationId xmlns:a16="http://schemas.microsoft.com/office/drawing/2014/main" id="{2123692A-E583-A74B-A664-51D69AA66B66}"/>
              </a:ext>
            </a:extLst>
          </p:cNvPr>
          <p:cNvPicPr>
            <a:picLocks noChangeAspect="1"/>
          </p:cNvPicPr>
          <p:nvPr/>
        </p:nvPicPr>
        <p:blipFill>
          <a:blip r:embed="rId5">
            <a:biLevel thresh="75000"/>
          </a:blip>
          <a:stretch>
            <a:fillRect/>
          </a:stretch>
        </p:blipFill>
        <p:spPr>
          <a:xfrm>
            <a:off x="6742864" y="0"/>
            <a:ext cx="5780468" cy="2327449"/>
          </a:xfrm>
          <a:prstGeom prst="rect">
            <a:avLst/>
          </a:prstGeom>
        </p:spPr>
      </p:pic>
    </p:spTree>
    <p:extLst>
      <p:ext uri="{BB962C8B-B14F-4D97-AF65-F5344CB8AC3E}">
        <p14:creationId xmlns:p14="http://schemas.microsoft.com/office/powerpoint/2010/main" val="53104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39B6FA-5F21-984F-A25E-C863FD88EABC}"/>
              </a:ext>
            </a:extLst>
          </p:cNvPr>
          <p:cNvSpPr>
            <a:spLocks noGrp="1"/>
          </p:cNvSpPr>
          <p:nvPr>
            <p:ph type="sldNum" sz="quarter" idx="12"/>
          </p:nvPr>
        </p:nvSpPr>
        <p:spPr/>
        <p:txBody>
          <a:bodyPr/>
          <a:lstStyle/>
          <a:p>
            <a:fld id="{14DFC975-2FD7-44A5-9E78-ECBA46156075}" type="slidenum">
              <a:rPr lang="en-US" smtClean="0"/>
              <a:t>56</a:t>
            </a:fld>
            <a:endParaRPr lang="en-US"/>
          </a:p>
        </p:txBody>
      </p:sp>
      <p:pic>
        <p:nvPicPr>
          <p:cNvPr id="6" name="Picture 5">
            <a:extLst>
              <a:ext uri="{FF2B5EF4-FFF2-40B4-BE49-F238E27FC236}">
                <a16:creationId xmlns:a16="http://schemas.microsoft.com/office/drawing/2014/main" id="{6918ADA4-2F47-0F43-A516-5A27DFBB7595}"/>
              </a:ext>
            </a:extLst>
          </p:cNvPr>
          <p:cNvPicPr>
            <a:picLocks noChangeAspect="1"/>
          </p:cNvPicPr>
          <p:nvPr/>
        </p:nvPicPr>
        <p:blipFill rotWithShape="1">
          <a:blip r:embed="rId3"/>
          <a:srcRect l="1356" r="8584" b="2218"/>
          <a:stretch/>
        </p:blipFill>
        <p:spPr>
          <a:xfrm>
            <a:off x="2252635" y="3246887"/>
            <a:ext cx="7422993" cy="2764446"/>
          </a:xfrm>
          <a:prstGeom prst="rect">
            <a:avLst/>
          </a:prstGeom>
        </p:spPr>
      </p:pic>
      <p:sp>
        <p:nvSpPr>
          <p:cNvPr id="7" name="Slide Number Placeholder 7">
            <a:extLst>
              <a:ext uri="{FF2B5EF4-FFF2-40B4-BE49-F238E27FC236}">
                <a16:creationId xmlns:a16="http://schemas.microsoft.com/office/drawing/2014/main" id="{C47142CC-EB9F-514F-AA31-0158DE99CAA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4DFC975-2FD7-44A5-9E78-ECBA46156075}" type="slidenum">
              <a:rPr lang="en-US" smtClean="0"/>
              <a:pPr/>
              <a:t>56</a:t>
            </a:fld>
            <a:endParaRPr lang="en-US"/>
          </a:p>
        </p:txBody>
      </p:sp>
      <p:sp>
        <p:nvSpPr>
          <p:cNvPr id="8" name="TextBox 7">
            <a:extLst>
              <a:ext uri="{FF2B5EF4-FFF2-40B4-BE49-F238E27FC236}">
                <a16:creationId xmlns:a16="http://schemas.microsoft.com/office/drawing/2014/main" id="{649737C4-D646-AA42-9A0C-0B88218E1558}"/>
              </a:ext>
            </a:extLst>
          </p:cNvPr>
          <p:cNvSpPr txBox="1"/>
          <p:nvPr/>
        </p:nvSpPr>
        <p:spPr>
          <a:xfrm>
            <a:off x="3272589" y="5811278"/>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t+1</a:t>
            </a:r>
          </a:p>
        </p:txBody>
      </p:sp>
      <p:sp>
        <p:nvSpPr>
          <p:cNvPr id="9" name="Rectangle 8">
            <a:extLst>
              <a:ext uri="{FF2B5EF4-FFF2-40B4-BE49-F238E27FC236}">
                <a16:creationId xmlns:a16="http://schemas.microsoft.com/office/drawing/2014/main" id="{70452E22-0E38-2D4A-9E0B-40C394B109F1}"/>
              </a:ext>
            </a:extLst>
          </p:cNvPr>
          <p:cNvSpPr/>
          <p:nvPr/>
        </p:nvSpPr>
        <p:spPr>
          <a:xfrm>
            <a:off x="3404936" y="4018421"/>
            <a:ext cx="1311443" cy="1245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CC6EA6-7BA5-0C4F-A1B6-83D61B5FE447}"/>
              </a:ext>
            </a:extLst>
          </p:cNvPr>
          <p:cNvSpPr txBox="1"/>
          <p:nvPr/>
        </p:nvSpPr>
        <p:spPr>
          <a:xfrm>
            <a:off x="9585158" y="5783732"/>
            <a:ext cx="79408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t</a:t>
            </a:r>
          </a:p>
        </p:txBody>
      </p:sp>
      <p:pic>
        <p:nvPicPr>
          <p:cNvPr id="11" name="Picture 10" descr="A picture containing text, gauge, clock, device&#10;&#10;Description automatically generated">
            <a:extLst>
              <a:ext uri="{FF2B5EF4-FFF2-40B4-BE49-F238E27FC236}">
                <a16:creationId xmlns:a16="http://schemas.microsoft.com/office/drawing/2014/main" id="{4222B3DE-9F48-DB4F-8E09-FFFC6372E347}"/>
              </a:ext>
            </a:extLst>
          </p:cNvPr>
          <p:cNvPicPr>
            <a:picLocks noChangeAspect="1"/>
          </p:cNvPicPr>
          <p:nvPr/>
        </p:nvPicPr>
        <p:blipFill>
          <a:blip r:embed="rId4">
            <a:biLevel thresh="75000"/>
          </a:blip>
          <a:stretch>
            <a:fillRect/>
          </a:stretch>
        </p:blipFill>
        <p:spPr>
          <a:xfrm>
            <a:off x="2720468" y="470636"/>
            <a:ext cx="6955160" cy="2800427"/>
          </a:xfrm>
          <a:prstGeom prst="rect">
            <a:avLst/>
          </a:prstGeom>
        </p:spPr>
      </p:pic>
    </p:spTree>
    <p:extLst>
      <p:ext uri="{BB962C8B-B14F-4D97-AF65-F5344CB8AC3E}">
        <p14:creationId xmlns:p14="http://schemas.microsoft.com/office/powerpoint/2010/main" val="3269607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B600B5-361E-FA4B-B8FF-7980CC8CDCA7}"/>
              </a:ext>
            </a:extLst>
          </p:cNvPr>
          <p:cNvSpPr txBox="1">
            <a:spLocks/>
          </p:cNvSpPr>
          <p:nvPr/>
        </p:nvSpPr>
        <p:spPr>
          <a:xfrm>
            <a:off x="630936" y="639520"/>
            <a:ext cx="3429000" cy="1719072"/>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Properties of Leslie Matrices</a:t>
            </a:r>
          </a:p>
        </p:txBody>
      </p:sp>
      <p:sp>
        <p:nvSpPr>
          <p:cNvPr id="5" name="Content Placeholder 2">
            <a:extLst>
              <a:ext uri="{FF2B5EF4-FFF2-40B4-BE49-F238E27FC236}">
                <a16:creationId xmlns:a16="http://schemas.microsoft.com/office/drawing/2014/main" id="{DF84E202-2E13-C349-AAF2-76659EE03230}"/>
              </a:ext>
            </a:extLst>
          </p:cNvPr>
          <p:cNvSpPr txBox="1">
            <a:spLocks/>
          </p:cNvSpPr>
          <p:nvPr/>
        </p:nvSpPr>
        <p:spPr>
          <a:xfrm>
            <a:off x="404261" y="2892148"/>
            <a:ext cx="3648456" cy="341071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Age distribution stabilizes </a:t>
            </a:r>
            <a:r>
              <a:rPr lang="en-CA" dirty="0">
                <a:sym typeface="Wingdings" pitchFamily="2" charset="2"/>
              </a:rPr>
              <a:t> Stable Age Structure</a:t>
            </a:r>
          </a:p>
          <a:p>
            <a:endParaRPr lang="en-CA" dirty="0">
              <a:sym typeface="Wingdings" pitchFamily="2" charset="2"/>
            </a:endParaRPr>
          </a:p>
          <a:p>
            <a:r>
              <a:rPr lang="en-CA" dirty="0"/>
              <a:t>Growth rate for all age classes becomes the global 𝞴 </a:t>
            </a:r>
            <a:r>
              <a:rPr lang="en-CA" dirty="0">
                <a:sym typeface="Wingdings" pitchFamily="2" charset="2"/>
              </a:rPr>
              <a:t> F</a:t>
            </a:r>
            <a:r>
              <a:rPr lang="en-CA" dirty="0"/>
              <a:t>inite rate of increase</a:t>
            </a:r>
          </a:p>
          <a:p>
            <a:endParaRPr lang="en-CA" dirty="0"/>
          </a:p>
        </p:txBody>
      </p:sp>
      <p:pic>
        <p:nvPicPr>
          <p:cNvPr id="6" name="Picture 5" descr="Chart, line chart&#10;&#10;Description automatically generated">
            <a:extLst>
              <a:ext uri="{FF2B5EF4-FFF2-40B4-BE49-F238E27FC236}">
                <a16:creationId xmlns:a16="http://schemas.microsoft.com/office/drawing/2014/main" id="{ADEAED76-4BD9-DD42-B327-99BAB808DE3D}"/>
              </a:ext>
            </a:extLst>
          </p:cNvPr>
          <p:cNvPicPr>
            <a:picLocks noChangeAspect="1"/>
          </p:cNvPicPr>
          <p:nvPr/>
        </p:nvPicPr>
        <p:blipFill>
          <a:blip r:embed="rId3"/>
          <a:stretch>
            <a:fillRect/>
          </a:stretch>
        </p:blipFill>
        <p:spPr>
          <a:xfrm>
            <a:off x="3826042" y="136525"/>
            <a:ext cx="8236418" cy="6609724"/>
          </a:xfrm>
          <a:prstGeom prst="rect">
            <a:avLst/>
          </a:prstGeom>
        </p:spPr>
      </p:pic>
      <p:sp>
        <p:nvSpPr>
          <p:cNvPr id="7" name="Slide Number Placeholder 6">
            <a:extLst>
              <a:ext uri="{FF2B5EF4-FFF2-40B4-BE49-F238E27FC236}">
                <a16:creationId xmlns:a16="http://schemas.microsoft.com/office/drawing/2014/main" id="{3C3CF3E2-13F1-AB4D-BB23-0DD53C788CBC}"/>
              </a:ext>
            </a:extLst>
          </p:cNvPr>
          <p:cNvSpPr>
            <a:spLocks noGrp="1"/>
          </p:cNvSpPr>
          <p:nvPr>
            <p:ph type="sldNum" sz="quarter" idx="12"/>
          </p:nvPr>
        </p:nvSpPr>
        <p:spPr/>
        <p:txBody>
          <a:bodyPr/>
          <a:lstStyle/>
          <a:p>
            <a:fld id="{14DFC975-2FD7-44A5-9E78-ECBA46156075}" type="slidenum">
              <a:rPr lang="en-US" smtClean="0"/>
              <a:t>57</a:t>
            </a:fld>
            <a:endParaRPr lang="en-US"/>
          </a:p>
        </p:txBody>
      </p:sp>
    </p:spTree>
    <p:extLst>
      <p:ext uri="{BB962C8B-B14F-4D97-AF65-F5344CB8AC3E}">
        <p14:creationId xmlns:p14="http://schemas.microsoft.com/office/powerpoint/2010/main" val="1923098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D4CD2-C24F-5442-90BC-B4C828EF2FB4}"/>
              </a:ext>
            </a:extLst>
          </p:cNvPr>
          <p:cNvSpPr>
            <a:spLocks noGrp="1"/>
          </p:cNvSpPr>
          <p:nvPr>
            <p:ph type="title"/>
          </p:nvPr>
        </p:nvSpPr>
        <p:spPr>
          <a:xfrm>
            <a:off x="686834" y="1153572"/>
            <a:ext cx="3200400" cy="4461163"/>
          </a:xfrm>
        </p:spPr>
        <p:txBody>
          <a:bodyPr>
            <a:normAutofit/>
          </a:bodyPr>
          <a:lstStyle/>
          <a:p>
            <a:r>
              <a:rPr lang="en-US" dirty="0"/>
              <a:t>Interactive Leslie Matrix</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5102DA-E8F0-074B-8B11-F421E19A06CA}"/>
              </a:ext>
            </a:extLst>
          </p:cNvPr>
          <p:cNvSpPr>
            <a:spLocks noGrp="1"/>
          </p:cNvSpPr>
          <p:nvPr>
            <p:ph idx="1"/>
          </p:nvPr>
        </p:nvSpPr>
        <p:spPr>
          <a:xfrm>
            <a:off x="4447308" y="591344"/>
            <a:ext cx="6906491" cy="5585619"/>
          </a:xfrm>
        </p:spPr>
        <p:txBody>
          <a:bodyPr anchor="ctr">
            <a:normAutofit/>
          </a:bodyPr>
          <a:lstStyle/>
          <a:p>
            <a:r>
              <a:rPr lang="en-US" dirty="0">
                <a:hlinkClick r:id="rId3"/>
              </a:rPr>
              <a:t>https://www.montana.edu/screel/teaching/bioe-440r-521/leslie.html</a:t>
            </a:r>
            <a:endParaRPr lang="en-US" dirty="0"/>
          </a:p>
          <a:p>
            <a:endParaRPr lang="en-US" dirty="0"/>
          </a:p>
        </p:txBody>
      </p:sp>
      <p:sp>
        <p:nvSpPr>
          <p:cNvPr id="4" name="Slide Number Placeholder 3">
            <a:extLst>
              <a:ext uri="{FF2B5EF4-FFF2-40B4-BE49-F238E27FC236}">
                <a16:creationId xmlns:a16="http://schemas.microsoft.com/office/drawing/2014/main" id="{1C2F32BB-4393-DE4A-B488-739F87CBE57B}"/>
              </a:ext>
            </a:extLst>
          </p:cNvPr>
          <p:cNvSpPr>
            <a:spLocks noGrp="1"/>
          </p:cNvSpPr>
          <p:nvPr>
            <p:ph type="sldNum" sz="quarter" idx="12"/>
          </p:nvPr>
        </p:nvSpPr>
        <p:spPr/>
        <p:txBody>
          <a:bodyPr/>
          <a:lstStyle/>
          <a:p>
            <a:fld id="{14DFC975-2FD7-44A5-9E78-ECBA46156075}" type="slidenum">
              <a:rPr lang="en-US" smtClean="0"/>
              <a:t>58</a:t>
            </a:fld>
            <a:endParaRPr lang="en-US"/>
          </a:p>
        </p:txBody>
      </p:sp>
    </p:spTree>
    <p:extLst>
      <p:ext uri="{BB962C8B-B14F-4D97-AF65-F5344CB8AC3E}">
        <p14:creationId xmlns:p14="http://schemas.microsoft.com/office/powerpoint/2010/main" val="3095823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D5B4-B6EE-1740-AD68-15AE684910B3}"/>
              </a:ext>
            </a:extLst>
          </p:cNvPr>
          <p:cNvSpPr>
            <a:spLocks noGrp="1"/>
          </p:cNvSpPr>
          <p:nvPr>
            <p:ph type="title"/>
          </p:nvPr>
        </p:nvSpPr>
        <p:spPr/>
        <p:txBody>
          <a:bodyPr/>
          <a:lstStyle/>
          <a:p>
            <a:r>
              <a:rPr lang="en-US" dirty="0"/>
              <a:t>Stage structure</a:t>
            </a:r>
          </a:p>
        </p:txBody>
      </p:sp>
      <p:sp>
        <p:nvSpPr>
          <p:cNvPr id="3" name="TextBox 2">
            <a:extLst>
              <a:ext uri="{FF2B5EF4-FFF2-40B4-BE49-F238E27FC236}">
                <a16:creationId xmlns:a16="http://schemas.microsoft.com/office/drawing/2014/main" id="{CCE47755-CD28-F142-A319-4FE2C3139F08}"/>
              </a:ext>
            </a:extLst>
          </p:cNvPr>
          <p:cNvSpPr txBox="1"/>
          <p:nvPr/>
        </p:nvSpPr>
        <p:spPr>
          <a:xfrm>
            <a:off x="267629" y="6509318"/>
            <a:ext cx="2697470" cy="369332"/>
          </a:xfrm>
          <a:prstGeom prst="rect">
            <a:avLst/>
          </a:prstGeom>
          <a:noFill/>
        </p:spPr>
        <p:txBody>
          <a:bodyPr wrap="none" rtlCol="0">
            <a:spAutoFit/>
          </a:bodyPr>
          <a:lstStyle/>
          <a:p>
            <a:r>
              <a:rPr lang="en-US" dirty="0"/>
              <a:t>Crouse et al. 1987. </a:t>
            </a:r>
            <a:r>
              <a:rPr lang="en-US" i="1" dirty="0"/>
              <a:t>Ecology</a:t>
            </a:r>
            <a:endParaRPr lang="en-US" dirty="0"/>
          </a:p>
        </p:txBody>
      </p:sp>
      <p:pic>
        <p:nvPicPr>
          <p:cNvPr id="7" name="Picture 6" descr="A picture containing text, gauge&#10;&#10;Description automatically generated">
            <a:extLst>
              <a:ext uri="{FF2B5EF4-FFF2-40B4-BE49-F238E27FC236}">
                <a16:creationId xmlns:a16="http://schemas.microsoft.com/office/drawing/2014/main" id="{B9F81E72-8C13-614A-9DE0-50EF663FABD9}"/>
              </a:ext>
            </a:extLst>
          </p:cNvPr>
          <p:cNvPicPr>
            <a:picLocks noChangeAspect="1"/>
          </p:cNvPicPr>
          <p:nvPr/>
        </p:nvPicPr>
        <p:blipFill>
          <a:blip r:embed="rId3">
            <a:biLevel thresh="50000"/>
          </a:blip>
          <a:stretch>
            <a:fillRect/>
          </a:stretch>
        </p:blipFill>
        <p:spPr>
          <a:xfrm>
            <a:off x="2019300" y="2421352"/>
            <a:ext cx="8153400" cy="3517900"/>
          </a:xfrm>
          <a:prstGeom prst="rect">
            <a:avLst/>
          </a:prstGeom>
        </p:spPr>
      </p:pic>
      <p:sp>
        <p:nvSpPr>
          <p:cNvPr id="8" name="Slide Number Placeholder 7">
            <a:extLst>
              <a:ext uri="{FF2B5EF4-FFF2-40B4-BE49-F238E27FC236}">
                <a16:creationId xmlns:a16="http://schemas.microsoft.com/office/drawing/2014/main" id="{E76CFDBF-34C9-0245-990E-97187D70CA44}"/>
              </a:ext>
            </a:extLst>
          </p:cNvPr>
          <p:cNvSpPr>
            <a:spLocks noGrp="1"/>
          </p:cNvSpPr>
          <p:nvPr>
            <p:ph type="sldNum" sz="quarter" idx="12"/>
          </p:nvPr>
        </p:nvSpPr>
        <p:spPr/>
        <p:txBody>
          <a:bodyPr/>
          <a:lstStyle/>
          <a:p>
            <a:fld id="{14DFC975-2FD7-44A5-9E78-ECBA46156075}" type="slidenum">
              <a:rPr lang="en-US" smtClean="0"/>
              <a:t>59</a:t>
            </a:fld>
            <a:endParaRPr lang="en-US"/>
          </a:p>
        </p:txBody>
      </p:sp>
      <p:pic>
        <p:nvPicPr>
          <p:cNvPr id="5" name="Picture 4" descr="A picture containing reptile, turtle, dark&#10;&#10;Description automatically generated">
            <a:extLst>
              <a:ext uri="{FF2B5EF4-FFF2-40B4-BE49-F238E27FC236}">
                <a16:creationId xmlns:a16="http://schemas.microsoft.com/office/drawing/2014/main" id="{5301243A-5058-B94B-859A-8803EBE4902F}"/>
              </a:ext>
            </a:extLst>
          </p:cNvPr>
          <p:cNvPicPr>
            <a:picLocks noChangeAspect="1"/>
          </p:cNvPicPr>
          <p:nvPr/>
        </p:nvPicPr>
        <p:blipFill>
          <a:blip r:embed="rId4"/>
          <a:stretch>
            <a:fillRect/>
          </a:stretch>
        </p:blipFill>
        <p:spPr>
          <a:xfrm>
            <a:off x="8102022" y="2421352"/>
            <a:ext cx="2705100" cy="1562100"/>
          </a:xfrm>
          <a:prstGeom prst="rect">
            <a:avLst/>
          </a:prstGeom>
        </p:spPr>
      </p:pic>
      <p:pic>
        <p:nvPicPr>
          <p:cNvPr id="9" name="Picture 8" descr="A picture containing reptile, outdoor, turtle, dark&#10;&#10;Description automatically generated">
            <a:extLst>
              <a:ext uri="{FF2B5EF4-FFF2-40B4-BE49-F238E27FC236}">
                <a16:creationId xmlns:a16="http://schemas.microsoft.com/office/drawing/2014/main" id="{ECC0589D-4C8E-7C4B-AF04-6EEABD8A56CE}"/>
              </a:ext>
            </a:extLst>
          </p:cNvPr>
          <p:cNvPicPr>
            <a:picLocks noChangeAspect="1"/>
          </p:cNvPicPr>
          <p:nvPr/>
        </p:nvPicPr>
        <p:blipFill>
          <a:blip r:embed="rId5"/>
          <a:stretch>
            <a:fillRect/>
          </a:stretch>
        </p:blipFill>
        <p:spPr>
          <a:xfrm>
            <a:off x="5344083" y="1481138"/>
            <a:ext cx="1154853" cy="940214"/>
          </a:xfrm>
          <a:prstGeom prst="rect">
            <a:avLst/>
          </a:prstGeom>
        </p:spPr>
      </p:pic>
      <p:pic>
        <p:nvPicPr>
          <p:cNvPr id="1026" name="Picture 2" descr="Sea turtle eggs laid in sand">
            <a:extLst>
              <a:ext uri="{FF2B5EF4-FFF2-40B4-BE49-F238E27FC236}">
                <a16:creationId xmlns:a16="http://schemas.microsoft.com/office/drawing/2014/main" id="{DBD16A9C-5390-E344-B198-366F04928B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195" r="13768" b="13682"/>
          <a:stretch/>
        </p:blipFill>
        <p:spPr bwMode="auto">
          <a:xfrm>
            <a:off x="1728146" y="2421352"/>
            <a:ext cx="1675103" cy="140769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9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FB7A4-F9D5-F14D-8CBA-BBC06883164E}"/>
              </a:ext>
            </a:extLst>
          </p:cNvPr>
          <p:cNvSpPr>
            <a:spLocks noGrp="1"/>
          </p:cNvSpPr>
          <p:nvPr>
            <p:ph type="title"/>
          </p:nvPr>
        </p:nvSpPr>
        <p:spPr>
          <a:xfrm>
            <a:off x="686834" y="1153572"/>
            <a:ext cx="3200400" cy="4461163"/>
          </a:xfrm>
        </p:spPr>
        <p:txBody>
          <a:bodyPr>
            <a:normAutofit/>
          </a:bodyPr>
          <a:lstStyle/>
          <a:p>
            <a:r>
              <a:rPr lang="en-US" dirty="0"/>
              <a:t>1. Population Viability Analysis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5C4854B-425F-4140-88DF-A296ADD427D1}"/>
              </a:ext>
            </a:extLst>
          </p:cNvPr>
          <p:cNvSpPr>
            <a:spLocks noGrp="1"/>
          </p:cNvSpPr>
          <p:nvPr>
            <p:ph idx="1"/>
          </p:nvPr>
        </p:nvSpPr>
        <p:spPr>
          <a:xfrm>
            <a:off x="4447308" y="591344"/>
            <a:ext cx="6906491" cy="5585619"/>
          </a:xfrm>
        </p:spPr>
        <p:txBody>
          <a:bodyPr anchor="ctr">
            <a:normAutofit/>
          </a:bodyPr>
          <a:lstStyle/>
          <a:p>
            <a:endParaRPr lang="en-CA" dirty="0"/>
          </a:p>
          <a:p>
            <a:r>
              <a:rPr lang="en-CA" dirty="0"/>
              <a:t>Why?</a:t>
            </a:r>
          </a:p>
          <a:p>
            <a:pPr lvl="1"/>
            <a:r>
              <a:rPr lang="en-CA" dirty="0"/>
              <a:t>Choosing among management options</a:t>
            </a:r>
          </a:p>
          <a:p>
            <a:pPr lvl="1"/>
            <a:r>
              <a:rPr lang="en-CA" dirty="0"/>
              <a:t>Assessing harvest limits</a:t>
            </a:r>
          </a:p>
          <a:p>
            <a:pPr lvl="1"/>
            <a:r>
              <a:rPr lang="en-CA" dirty="0"/>
              <a:t>Determining thresholds for restoration</a:t>
            </a:r>
          </a:p>
          <a:p>
            <a:pPr lvl="1"/>
            <a:r>
              <a:rPr lang="en-CA" dirty="0"/>
              <a:t>Assessing current risk of extinction</a:t>
            </a:r>
          </a:p>
          <a:p>
            <a:pPr lvl="1"/>
            <a:r>
              <a:rPr lang="en-CA" dirty="0"/>
              <a:t>And many more!</a:t>
            </a:r>
            <a:endParaRPr lang="en-US" dirty="0"/>
          </a:p>
        </p:txBody>
      </p:sp>
      <p:sp>
        <p:nvSpPr>
          <p:cNvPr id="4" name="Slide Number Placeholder 3">
            <a:extLst>
              <a:ext uri="{FF2B5EF4-FFF2-40B4-BE49-F238E27FC236}">
                <a16:creationId xmlns:a16="http://schemas.microsoft.com/office/drawing/2014/main" id="{6EE000EB-F9A5-A44F-86F1-D1B4183E6B37}"/>
              </a:ext>
            </a:extLst>
          </p:cNvPr>
          <p:cNvSpPr>
            <a:spLocks noGrp="1"/>
          </p:cNvSpPr>
          <p:nvPr>
            <p:ph type="sldNum" sz="quarter" idx="12"/>
          </p:nvPr>
        </p:nvSpPr>
        <p:spPr/>
        <p:txBody>
          <a:bodyPr/>
          <a:lstStyle/>
          <a:p>
            <a:fld id="{14DFC975-2FD7-44A5-9E78-ECBA46156075}" type="slidenum">
              <a:rPr lang="en-US" smtClean="0"/>
              <a:t>6</a:t>
            </a:fld>
            <a:endParaRPr lang="en-US"/>
          </a:p>
        </p:txBody>
      </p:sp>
    </p:spTree>
    <p:extLst>
      <p:ext uri="{BB962C8B-B14F-4D97-AF65-F5344CB8AC3E}">
        <p14:creationId xmlns:p14="http://schemas.microsoft.com/office/powerpoint/2010/main" val="912506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56D1-25C1-7042-91AE-0E882E7C45E5}"/>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243EB93C-ACEB-2446-A30C-E20C88313FC5}"/>
              </a:ext>
            </a:extLst>
          </p:cNvPr>
          <p:cNvSpPr>
            <a:spLocks noGrp="1"/>
          </p:cNvSpPr>
          <p:nvPr>
            <p:ph idx="1"/>
          </p:nvPr>
        </p:nvSpPr>
        <p:spPr>
          <a:xfrm>
            <a:off x="838200" y="2166262"/>
            <a:ext cx="5727490" cy="3926152"/>
          </a:xfrm>
        </p:spPr>
        <p:txBody>
          <a:bodyPr>
            <a:normAutofit fontScale="92500" lnSpcReduction="10000"/>
          </a:bodyPr>
          <a:lstStyle/>
          <a:p>
            <a:r>
              <a:rPr lang="en-CA" sz="3200" dirty="0"/>
              <a:t>Sensitivity: change in outcome caused by a given change in parameter</a:t>
            </a:r>
          </a:p>
          <a:p>
            <a:endParaRPr lang="en-CA" sz="3200" dirty="0"/>
          </a:p>
          <a:p>
            <a:r>
              <a:rPr lang="en-CA" sz="3200" dirty="0"/>
              <a:t>Simulate changes to population that impact different parameters</a:t>
            </a:r>
          </a:p>
          <a:p>
            <a:endParaRPr lang="en-CA" sz="3200" dirty="0"/>
          </a:p>
          <a:p>
            <a:r>
              <a:rPr lang="en-CA" sz="3200" dirty="0"/>
              <a:t>The impact varies depending on the age/stage class altered</a:t>
            </a:r>
          </a:p>
          <a:p>
            <a:endParaRPr lang="en-US" sz="3200" dirty="0"/>
          </a:p>
        </p:txBody>
      </p:sp>
      <p:pic>
        <p:nvPicPr>
          <p:cNvPr id="5124" name="Picture 4">
            <a:extLst>
              <a:ext uri="{FF2B5EF4-FFF2-40B4-BE49-F238E27FC236}">
                <a16:creationId xmlns:a16="http://schemas.microsoft.com/office/drawing/2014/main" id="{C28541A7-6BB4-2F4D-88C8-D34820237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4254279"/>
            <a:ext cx="2794000" cy="2273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oup of people posing for a photo&#10;&#10;Description automatically generated with medium confidence">
            <a:extLst>
              <a:ext uri="{FF2B5EF4-FFF2-40B4-BE49-F238E27FC236}">
                <a16:creationId xmlns:a16="http://schemas.microsoft.com/office/drawing/2014/main" id="{406E0023-282B-B74F-850A-A2057E016DE3}"/>
              </a:ext>
            </a:extLst>
          </p:cNvPr>
          <p:cNvPicPr>
            <a:picLocks noChangeAspect="1"/>
          </p:cNvPicPr>
          <p:nvPr/>
        </p:nvPicPr>
        <p:blipFill rotWithShape="1">
          <a:blip r:embed="rId4">
            <a:extLst>
              <a:ext uri="{28A0092B-C50C-407E-A947-70E740481C1C}">
                <a14:useLocalDpi xmlns:a14="http://schemas.microsoft.com/office/drawing/2010/main"/>
              </a:ext>
            </a:extLst>
          </a:blip>
          <a:srcRect l="15978" r="7845" b="16769"/>
          <a:stretch/>
        </p:blipFill>
        <p:spPr>
          <a:xfrm>
            <a:off x="7110756" y="507689"/>
            <a:ext cx="4419601" cy="3621649"/>
          </a:xfrm>
          <a:prstGeom prst="rect">
            <a:avLst/>
          </a:prstGeom>
        </p:spPr>
      </p:pic>
      <p:sp>
        <p:nvSpPr>
          <p:cNvPr id="4" name="Slide Number Placeholder 3">
            <a:extLst>
              <a:ext uri="{FF2B5EF4-FFF2-40B4-BE49-F238E27FC236}">
                <a16:creationId xmlns:a16="http://schemas.microsoft.com/office/drawing/2014/main" id="{94B69E35-A048-8544-8E48-6E3C8CDBD810}"/>
              </a:ext>
            </a:extLst>
          </p:cNvPr>
          <p:cNvSpPr>
            <a:spLocks noGrp="1"/>
          </p:cNvSpPr>
          <p:nvPr>
            <p:ph type="sldNum" sz="quarter" idx="12"/>
          </p:nvPr>
        </p:nvSpPr>
        <p:spPr/>
        <p:txBody>
          <a:bodyPr/>
          <a:lstStyle/>
          <a:p>
            <a:fld id="{14DFC975-2FD7-44A5-9E78-ECBA46156075}" type="slidenum">
              <a:rPr lang="en-US" smtClean="0"/>
              <a:t>60</a:t>
            </a:fld>
            <a:endParaRPr lang="en-US"/>
          </a:p>
        </p:txBody>
      </p:sp>
    </p:spTree>
    <p:extLst>
      <p:ext uri="{BB962C8B-B14F-4D97-AF65-F5344CB8AC3E}">
        <p14:creationId xmlns:p14="http://schemas.microsoft.com/office/powerpoint/2010/main" val="2775887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71E32-2170-7D43-BB7B-3A6CB9DB5CFF}"/>
              </a:ext>
            </a:extLst>
          </p:cNvPr>
          <p:cNvSpPr>
            <a:spLocks noGrp="1"/>
          </p:cNvSpPr>
          <p:nvPr>
            <p:ph type="title"/>
          </p:nvPr>
        </p:nvSpPr>
        <p:spPr/>
        <p:txBody>
          <a:bodyPr/>
          <a:lstStyle/>
          <a:p>
            <a:r>
              <a:rPr lang="en-US" dirty="0"/>
              <a:t>Sensitivity analysis</a:t>
            </a:r>
          </a:p>
        </p:txBody>
      </p:sp>
      <p:sp>
        <p:nvSpPr>
          <p:cNvPr id="3" name="Content Placeholder 2">
            <a:extLst>
              <a:ext uri="{FF2B5EF4-FFF2-40B4-BE49-F238E27FC236}">
                <a16:creationId xmlns:a16="http://schemas.microsoft.com/office/drawing/2014/main" id="{B1AFBECC-D34C-5B45-A815-6CAEF4194B3B}"/>
              </a:ext>
            </a:extLst>
          </p:cNvPr>
          <p:cNvSpPr>
            <a:spLocks noGrp="1"/>
          </p:cNvSpPr>
          <p:nvPr>
            <p:ph idx="1"/>
          </p:nvPr>
        </p:nvSpPr>
        <p:spPr/>
        <p:txBody>
          <a:bodyPr/>
          <a:lstStyle/>
          <a:p>
            <a:endParaRPr lang="en-US" dirty="0"/>
          </a:p>
        </p:txBody>
      </p:sp>
      <p:pic>
        <p:nvPicPr>
          <p:cNvPr id="6148" name="Picture 4" descr="TED">
            <a:extLst>
              <a:ext uri="{FF2B5EF4-FFF2-40B4-BE49-F238E27FC236}">
                <a16:creationId xmlns:a16="http://schemas.microsoft.com/office/drawing/2014/main" id="{A7F5A535-793F-E941-9EAB-F52A2888A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554" y="2154586"/>
            <a:ext cx="5287924" cy="33266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A356AD-DE4B-1D41-91CA-E8D7A73C2962}"/>
              </a:ext>
            </a:extLst>
          </p:cNvPr>
          <p:cNvSpPr txBox="1"/>
          <p:nvPr/>
        </p:nvSpPr>
        <p:spPr>
          <a:xfrm>
            <a:off x="7039155" y="6402638"/>
            <a:ext cx="4784323" cy="369332"/>
          </a:xfrm>
          <a:prstGeom prst="rect">
            <a:avLst/>
          </a:prstGeom>
          <a:noFill/>
        </p:spPr>
        <p:txBody>
          <a:bodyPr wrap="none" rtlCol="0">
            <a:spAutoFit/>
          </a:bodyPr>
          <a:lstStyle/>
          <a:p>
            <a:r>
              <a:rPr lang="en-US" dirty="0"/>
              <a:t>Crowder et al. 1994 </a:t>
            </a:r>
            <a:r>
              <a:rPr lang="en-US" i="1" dirty="0"/>
              <a:t>Ecological Applications</a:t>
            </a:r>
            <a:endParaRPr lang="en-US" dirty="0"/>
          </a:p>
        </p:txBody>
      </p:sp>
      <p:grpSp>
        <p:nvGrpSpPr>
          <p:cNvPr id="6" name="Group 5">
            <a:extLst>
              <a:ext uri="{FF2B5EF4-FFF2-40B4-BE49-F238E27FC236}">
                <a16:creationId xmlns:a16="http://schemas.microsoft.com/office/drawing/2014/main" id="{34BCCB68-1031-ED46-A70E-A016887FCFC8}"/>
              </a:ext>
            </a:extLst>
          </p:cNvPr>
          <p:cNvGrpSpPr/>
          <p:nvPr/>
        </p:nvGrpSpPr>
        <p:grpSpPr>
          <a:xfrm>
            <a:off x="489548" y="1549466"/>
            <a:ext cx="5995892" cy="4527455"/>
            <a:chOff x="368522" y="1027906"/>
            <a:chExt cx="5995892" cy="4527455"/>
          </a:xfrm>
        </p:grpSpPr>
        <p:pic>
          <p:nvPicPr>
            <p:cNvPr id="4" name="Picture 3">
              <a:extLst>
                <a:ext uri="{FF2B5EF4-FFF2-40B4-BE49-F238E27FC236}">
                  <a16:creationId xmlns:a16="http://schemas.microsoft.com/office/drawing/2014/main" id="{02A5566A-43A9-B44F-B683-7B6A499DA22C}"/>
                </a:ext>
              </a:extLst>
            </p:cNvPr>
            <p:cNvPicPr>
              <a:picLocks noChangeAspect="1"/>
            </p:cNvPicPr>
            <p:nvPr/>
          </p:nvPicPr>
          <p:blipFill rotWithShape="1">
            <a:blip r:embed="rId4"/>
            <a:srcRect b="17809"/>
            <a:stretch/>
          </p:blipFill>
          <p:spPr>
            <a:xfrm>
              <a:off x="368522" y="1302638"/>
              <a:ext cx="5995892" cy="4252723"/>
            </a:xfrm>
            <a:prstGeom prst="rect">
              <a:avLst/>
            </a:prstGeom>
          </p:spPr>
        </p:pic>
        <p:sp>
          <p:nvSpPr>
            <p:cNvPr id="5" name="Rectangle 4">
              <a:extLst>
                <a:ext uri="{FF2B5EF4-FFF2-40B4-BE49-F238E27FC236}">
                  <a16:creationId xmlns:a16="http://schemas.microsoft.com/office/drawing/2014/main" id="{2A130321-E6A4-FE4B-B189-F4D504305156}"/>
                </a:ext>
              </a:extLst>
            </p:cNvPr>
            <p:cNvSpPr/>
            <p:nvPr/>
          </p:nvSpPr>
          <p:spPr>
            <a:xfrm>
              <a:off x="368522" y="1027906"/>
              <a:ext cx="653454" cy="797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187A88FE-4862-4E4B-8D3F-69426D44677F}"/>
              </a:ext>
            </a:extLst>
          </p:cNvPr>
          <p:cNvSpPr>
            <a:spLocks noGrp="1"/>
          </p:cNvSpPr>
          <p:nvPr>
            <p:ph type="sldNum" sz="quarter" idx="12"/>
          </p:nvPr>
        </p:nvSpPr>
        <p:spPr/>
        <p:txBody>
          <a:bodyPr/>
          <a:lstStyle/>
          <a:p>
            <a:fld id="{14DFC975-2FD7-44A5-9E78-ECBA46156075}" type="slidenum">
              <a:rPr lang="en-US" smtClean="0"/>
              <a:t>61</a:t>
            </a:fld>
            <a:endParaRPr lang="en-US"/>
          </a:p>
        </p:txBody>
      </p:sp>
    </p:spTree>
    <p:extLst>
      <p:ext uri="{BB962C8B-B14F-4D97-AF65-F5344CB8AC3E}">
        <p14:creationId xmlns:p14="http://schemas.microsoft.com/office/powerpoint/2010/main" val="765685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8F58-AAB2-0147-A718-C9814ADB8E0F}"/>
              </a:ext>
            </a:extLst>
          </p:cNvPr>
          <p:cNvSpPr>
            <a:spLocks noGrp="1"/>
          </p:cNvSpPr>
          <p:nvPr>
            <p:ph type="title"/>
          </p:nvPr>
        </p:nvSpPr>
        <p:spPr/>
        <p:txBody>
          <a:bodyPr/>
          <a:lstStyle/>
          <a:p>
            <a:r>
              <a:rPr lang="en-US" dirty="0"/>
              <a:t>Data needed for demographic PVA</a:t>
            </a:r>
          </a:p>
        </p:txBody>
      </p:sp>
      <p:sp>
        <p:nvSpPr>
          <p:cNvPr id="3" name="Content Placeholder 2">
            <a:extLst>
              <a:ext uri="{FF2B5EF4-FFF2-40B4-BE49-F238E27FC236}">
                <a16:creationId xmlns:a16="http://schemas.microsoft.com/office/drawing/2014/main" id="{7B2EF596-EB45-5F46-8BF2-3E1B6DE8BC91}"/>
              </a:ext>
            </a:extLst>
          </p:cNvPr>
          <p:cNvSpPr>
            <a:spLocks noGrp="1"/>
          </p:cNvSpPr>
          <p:nvPr>
            <p:ph idx="1"/>
          </p:nvPr>
        </p:nvSpPr>
        <p:spPr>
          <a:xfrm>
            <a:off x="608795" y="2222834"/>
            <a:ext cx="6385560" cy="3203575"/>
          </a:xfrm>
        </p:spPr>
        <p:txBody>
          <a:bodyPr>
            <a:normAutofit/>
          </a:bodyPr>
          <a:lstStyle/>
          <a:p>
            <a:pPr marL="0" indent="0">
              <a:buNone/>
            </a:pPr>
            <a:r>
              <a:rPr lang="en-US" dirty="0"/>
              <a:t>Estimating age/stage specific rates:</a:t>
            </a:r>
          </a:p>
          <a:p>
            <a:pPr lvl="1"/>
            <a:r>
              <a:rPr lang="en-US" dirty="0"/>
              <a:t>Mark-recapture studies with tags</a:t>
            </a:r>
          </a:p>
          <a:p>
            <a:pPr lvl="1"/>
            <a:r>
              <a:rPr lang="en-US" dirty="0"/>
              <a:t>Photo-ID data with individual identifiers</a:t>
            </a:r>
          </a:p>
          <a:p>
            <a:pPr lvl="1"/>
            <a:r>
              <a:rPr lang="en-US" dirty="0"/>
              <a:t>Roadkill surveys</a:t>
            </a:r>
          </a:p>
          <a:p>
            <a:pPr lvl="1"/>
            <a:r>
              <a:rPr lang="en-US" dirty="0"/>
              <a:t>Clutch size</a:t>
            </a:r>
          </a:p>
          <a:p>
            <a:pPr lvl="1"/>
            <a:endParaRPr lang="en-US" dirty="0"/>
          </a:p>
        </p:txBody>
      </p:sp>
      <p:pic>
        <p:nvPicPr>
          <p:cNvPr id="8194" name="Picture 2" descr="Mouse with eartag">
            <a:extLst>
              <a:ext uri="{FF2B5EF4-FFF2-40B4-BE49-F238E27FC236}">
                <a16:creationId xmlns:a16="http://schemas.microsoft.com/office/drawing/2014/main" id="{84081620-2268-BB42-92A3-11826955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188" y="2405302"/>
            <a:ext cx="4059612" cy="30211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E2B547C-AC23-314A-A382-407FFFB09E68}"/>
              </a:ext>
            </a:extLst>
          </p:cNvPr>
          <p:cNvSpPr txBox="1"/>
          <p:nvPr/>
        </p:nvSpPr>
        <p:spPr>
          <a:xfrm>
            <a:off x="595474" y="4613701"/>
            <a:ext cx="6099048" cy="830997"/>
          </a:xfrm>
          <a:prstGeom prst="rect">
            <a:avLst/>
          </a:prstGeom>
          <a:noFill/>
        </p:spPr>
        <p:txBody>
          <a:bodyPr wrap="square">
            <a:spAutoFit/>
          </a:bodyPr>
          <a:lstStyle/>
          <a:p>
            <a:pPr lvl="1"/>
            <a:r>
              <a:rPr lang="en-US" sz="2400" dirty="0"/>
              <a:t>OR</a:t>
            </a:r>
          </a:p>
          <a:p>
            <a:pPr marL="742950" lvl="1" indent="-285750">
              <a:buFont typeface="Arial" panose="020B0604020202020204" pitchFamily="34" charset="0"/>
              <a:buChar char="•"/>
            </a:pPr>
            <a:r>
              <a:rPr lang="en-US" sz="2400" dirty="0"/>
              <a:t>Modelled relationships with </a:t>
            </a:r>
            <a:r>
              <a:rPr lang="en-US" sz="2400" b="1" dirty="0"/>
              <a:t>proxies</a:t>
            </a:r>
            <a:endParaRPr lang="en-US" sz="2400" dirty="0"/>
          </a:p>
        </p:txBody>
      </p:sp>
      <p:sp>
        <p:nvSpPr>
          <p:cNvPr id="8" name="Slide Number Placeholder 7">
            <a:extLst>
              <a:ext uri="{FF2B5EF4-FFF2-40B4-BE49-F238E27FC236}">
                <a16:creationId xmlns:a16="http://schemas.microsoft.com/office/drawing/2014/main" id="{56956C5B-9DD3-EF48-9F48-BBC94D4B8B17}"/>
              </a:ext>
            </a:extLst>
          </p:cNvPr>
          <p:cNvSpPr>
            <a:spLocks noGrp="1"/>
          </p:cNvSpPr>
          <p:nvPr>
            <p:ph type="sldNum" sz="quarter" idx="12"/>
          </p:nvPr>
        </p:nvSpPr>
        <p:spPr/>
        <p:txBody>
          <a:bodyPr/>
          <a:lstStyle/>
          <a:p>
            <a:fld id="{14DFC975-2FD7-44A5-9E78-ECBA46156075}" type="slidenum">
              <a:rPr lang="en-US" smtClean="0"/>
              <a:t>62</a:t>
            </a:fld>
            <a:endParaRPr lang="en-US"/>
          </a:p>
        </p:txBody>
      </p:sp>
    </p:spTree>
    <p:extLst>
      <p:ext uri="{BB962C8B-B14F-4D97-AF65-F5344CB8AC3E}">
        <p14:creationId xmlns:p14="http://schemas.microsoft.com/office/powerpoint/2010/main" val="3645613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FD602-A2C8-2742-B571-1BF5E2AF74AE}"/>
              </a:ext>
            </a:extLst>
          </p:cNvPr>
          <p:cNvSpPr>
            <a:spLocks noGrp="1"/>
          </p:cNvSpPr>
          <p:nvPr>
            <p:ph type="ctrTitle"/>
          </p:nvPr>
        </p:nvSpPr>
        <p:spPr>
          <a:xfrm>
            <a:off x="4038600" y="1939159"/>
            <a:ext cx="7644627" cy="2751086"/>
          </a:xfrm>
        </p:spPr>
        <p:txBody>
          <a:bodyPr>
            <a:normAutofit/>
          </a:bodyPr>
          <a:lstStyle/>
          <a:p>
            <a:pPr algn="r"/>
            <a:r>
              <a:rPr lang="en-US"/>
              <a:t>4. PVA Extensions and limitations</a:t>
            </a:r>
          </a:p>
        </p:txBody>
      </p:sp>
      <p:sp>
        <p:nvSpPr>
          <p:cNvPr id="3" name="Slide Number Placeholder 2">
            <a:extLst>
              <a:ext uri="{FF2B5EF4-FFF2-40B4-BE49-F238E27FC236}">
                <a16:creationId xmlns:a16="http://schemas.microsoft.com/office/drawing/2014/main" id="{1655D6C8-5F8D-0D4D-A186-28F91AC3EFBC}"/>
              </a:ext>
            </a:extLst>
          </p:cNvPr>
          <p:cNvSpPr>
            <a:spLocks noGrp="1"/>
          </p:cNvSpPr>
          <p:nvPr>
            <p:ph type="sldNum" sz="quarter" idx="12"/>
          </p:nvPr>
        </p:nvSpPr>
        <p:spPr/>
        <p:txBody>
          <a:bodyPr/>
          <a:lstStyle/>
          <a:p>
            <a:fld id="{14DFC975-2FD7-44A5-9E78-ECBA46156075}" type="slidenum">
              <a:rPr lang="en-US" smtClean="0"/>
              <a:t>63</a:t>
            </a:fld>
            <a:endParaRPr lang="en-US"/>
          </a:p>
        </p:txBody>
      </p:sp>
    </p:spTree>
    <p:extLst>
      <p:ext uri="{BB962C8B-B14F-4D97-AF65-F5344CB8AC3E}">
        <p14:creationId xmlns:p14="http://schemas.microsoft.com/office/powerpoint/2010/main" val="1090540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022BD-B959-0848-B905-6C5B6DE8B03C}"/>
              </a:ext>
            </a:extLst>
          </p:cNvPr>
          <p:cNvSpPr>
            <a:spLocks noGrp="1"/>
          </p:cNvSpPr>
          <p:nvPr>
            <p:ph type="title"/>
          </p:nvPr>
        </p:nvSpPr>
        <p:spPr>
          <a:xfrm>
            <a:off x="838200" y="556337"/>
            <a:ext cx="6797405" cy="1651404"/>
          </a:xfrm>
        </p:spPr>
        <p:txBody>
          <a:bodyPr>
            <a:normAutofit/>
          </a:bodyPr>
          <a:lstStyle/>
          <a:p>
            <a:r>
              <a:rPr lang="en-US" sz="4000"/>
              <a:t>PVA limitations</a:t>
            </a:r>
          </a:p>
        </p:txBody>
      </p:sp>
      <p:sp>
        <p:nvSpPr>
          <p:cNvPr id="3" name="Content Placeholder 2">
            <a:extLst>
              <a:ext uri="{FF2B5EF4-FFF2-40B4-BE49-F238E27FC236}">
                <a16:creationId xmlns:a16="http://schemas.microsoft.com/office/drawing/2014/main" id="{3CE6F04C-8735-5440-8539-E08031C05E88}"/>
              </a:ext>
            </a:extLst>
          </p:cNvPr>
          <p:cNvSpPr>
            <a:spLocks noGrp="1"/>
          </p:cNvSpPr>
          <p:nvPr>
            <p:ph idx="1"/>
          </p:nvPr>
        </p:nvSpPr>
        <p:spPr>
          <a:xfrm>
            <a:off x="838200" y="2401330"/>
            <a:ext cx="6797405" cy="3719384"/>
          </a:xfrm>
        </p:spPr>
        <p:txBody>
          <a:bodyPr>
            <a:normAutofit/>
          </a:bodyPr>
          <a:lstStyle/>
          <a:p>
            <a:pPr marL="457200" indent="-457200">
              <a:buFont typeface="+mj-lt"/>
              <a:buAutoNum type="arabicPeriod"/>
            </a:pPr>
            <a:r>
              <a:rPr lang="en-CA" sz="3200" dirty="0">
                <a:cs typeface="Arial" charset="0"/>
              </a:rPr>
              <a:t>Oversimplification of the population dynamics</a:t>
            </a:r>
          </a:p>
          <a:p>
            <a:pPr marL="457200" indent="-457200">
              <a:buFont typeface="+mj-lt"/>
              <a:buAutoNum type="arabicPeriod"/>
            </a:pPr>
            <a:r>
              <a:rPr lang="en-CA" sz="3200" dirty="0">
                <a:cs typeface="Arial" charset="0"/>
              </a:rPr>
              <a:t>Important parameters are hard to measure - often require proxies or lab studies</a:t>
            </a:r>
          </a:p>
          <a:p>
            <a:pPr marL="457200" indent="-457200">
              <a:buFont typeface="+mj-lt"/>
              <a:buAutoNum type="arabicPeriod"/>
            </a:pPr>
            <a:r>
              <a:rPr lang="en-CA" sz="3200" dirty="0">
                <a:cs typeface="Arial" charset="0"/>
              </a:rPr>
              <a:t>Considerable uncertainty of predictions</a:t>
            </a:r>
          </a:p>
        </p:txBody>
      </p:sp>
      <p:pic>
        <p:nvPicPr>
          <p:cNvPr id="6" name="Picture 5" descr="A picture containing reptile, outdoor, turtle, dark&#10;&#10;Description automatically generated">
            <a:extLst>
              <a:ext uri="{FF2B5EF4-FFF2-40B4-BE49-F238E27FC236}">
                <a16:creationId xmlns:a16="http://schemas.microsoft.com/office/drawing/2014/main" id="{9CE3563C-5388-2747-945A-8D3DC3BBD8A0}"/>
              </a:ext>
            </a:extLst>
          </p:cNvPr>
          <p:cNvPicPr>
            <a:picLocks noChangeAspect="1"/>
          </p:cNvPicPr>
          <p:nvPr/>
        </p:nvPicPr>
        <p:blipFill>
          <a:blip r:embed="rId3"/>
          <a:stretch>
            <a:fillRect/>
          </a:stretch>
        </p:blipFill>
        <p:spPr>
          <a:xfrm>
            <a:off x="8051714" y="168168"/>
            <a:ext cx="3887307" cy="3168155"/>
          </a:xfrm>
          <a:prstGeom prst="rect">
            <a:avLst/>
          </a:prstGeom>
        </p:spPr>
      </p:pic>
      <p:pic>
        <p:nvPicPr>
          <p:cNvPr id="5" name="Picture 4" descr="A picture containing reptile, turtle, dark&#10;&#10;Description automatically generated">
            <a:extLst>
              <a:ext uri="{FF2B5EF4-FFF2-40B4-BE49-F238E27FC236}">
                <a16:creationId xmlns:a16="http://schemas.microsoft.com/office/drawing/2014/main" id="{E6B18B9E-4D3A-7F4E-A88E-A8FC68E224EA}"/>
              </a:ext>
            </a:extLst>
          </p:cNvPr>
          <p:cNvPicPr>
            <a:picLocks noChangeAspect="1"/>
          </p:cNvPicPr>
          <p:nvPr/>
        </p:nvPicPr>
        <p:blipFill>
          <a:blip r:embed="rId4"/>
          <a:stretch>
            <a:fillRect/>
          </a:stretch>
        </p:blipFill>
        <p:spPr>
          <a:xfrm>
            <a:off x="7997556" y="3757721"/>
            <a:ext cx="3995623" cy="2307471"/>
          </a:xfrm>
          <a:prstGeom prst="rect">
            <a:avLst/>
          </a:prstGeom>
        </p:spPr>
      </p:pic>
      <p:sp>
        <p:nvSpPr>
          <p:cNvPr id="4" name="Slide Number Placeholder 3">
            <a:extLst>
              <a:ext uri="{FF2B5EF4-FFF2-40B4-BE49-F238E27FC236}">
                <a16:creationId xmlns:a16="http://schemas.microsoft.com/office/drawing/2014/main" id="{EBD555B5-0B37-354D-A5C6-C2CF154EB8F9}"/>
              </a:ext>
            </a:extLst>
          </p:cNvPr>
          <p:cNvSpPr>
            <a:spLocks noGrp="1"/>
          </p:cNvSpPr>
          <p:nvPr>
            <p:ph type="sldNum" sz="quarter" idx="12"/>
          </p:nvPr>
        </p:nvSpPr>
        <p:spPr>
          <a:xfrm>
            <a:off x="8610600" y="6356350"/>
            <a:ext cx="2743200" cy="365125"/>
          </a:xfrm>
        </p:spPr>
        <p:txBody>
          <a:bodyPr>
            <a:normAutofit/>
          </a:bodyPr>
          <a:lstStyle/>
          <a:p>
            <a:pPr>
              <a:spcAft>
                <a:spcPts val="600"/>
              </a:spcAft>
            </a:pPr>
            <a:fld id="{14DFC975-2FD7-44A5-9E78-ECBA46156075}" type="slidenum">
              <a:rPr lang="en-US" smtClean="0"/>
              <a:pPr>
                <a:spcAft>
                  <a:spcPts val="600"/>
                </a:spcAft>
              </a:pPr>
              <a:t>64</a:t>
            </a:fld>
            <a:endParaRPr lang="en-US"/>
          </a:p>
        </p:txBody>
      </p:sp>
    </p:spTree>
    <p:extLst>
      <p:ext uri="{BB962C8B-B14F-4D97-AF65-F5344CB8AC3E}">
        <p14:creationId xmlns:p14="http://schemas.microsoft.com/office/powerpoint/2010/main" val="3285682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B35E-B28E-0B47-84C5-ECB16DFD4E9B}"/>
              </a:ext>
            </a:extLst>
          </p:cNvPr>
          <p:cNvSpPr>
            <a:spLocks noGrp="1"/>
          </p:cNvSpPr>
          <p:nvPr>
            <p:ph type="title"/>
          </p:nvPr>
        </p:nvSpPr>
        <p:spPr/>
        <p:txBody>
          <a:bodyPr>
            <a:normAutofit/>
          </a:bodyPr>
          <a:lstStyle/>
          <a:p>
            <a:r>
              <a:rPr lang="en-US" sz="5400" dirty="0"/>
              <a:t>PVA Extensions</a:t>
            </a:r>
          </a:p>
        </p:txBody>
      </p:sp>
      <p:sp>
        <p:nvSpPr>
          <p:cNvPr id="3" name="Content Placeholder 2">
            <a:extLst>
              <a:ext uri="{FF2B5EF4-FFF2-40B4-BE49-F238E27FC236}">
                <a16:creationId xmlns:a16="http://schemas.microsoft.com/office/drawing/2014/main" id="{E19E46BF-F1F0-3946-8EEE-5BDC1CF5B685}"/>
              </a:ext>
            </a:extLst>
          </p:cNvPr>
          <p:cNvSpPr>
            <a:spLocks noGrp="1"/>
          </p:cNvSpPr>
          <p:nvPr>
            <p:ph idx="1"/>
          </p:nvPr>
        </p:nvSpPr>
        <p:spPr>
          <a:xfrm>
            <a:off x="1067583" y="1962159"/>
            <a:ext cx="9139763" cy="4530716"/>
          </a:xfrm>
        </p:spPr>
        <p:txBody>
          <a:bodyPr>
            <a:normAutofit/>
          </a:bodyPr>
          <a:lstStyle/>
          <a:p>
            <a:r>
              <a:rPr lang="en-US" sz="4000" dirty="0"/>
              <a:t>Individual-based PVA (VORTEX package)</a:t>
            </a:r>
          </a:p>
          <a:p>
            <a:r>
              <a:rPr lang="en-US" sz="4000" dirty="0"/>
              <a:t>Metapopulation PVA (META-X package)</a:t>
            </a:r>
          </a:p>
          <a:p>
            <a:r>
              <a:rPr lang="en-US" sz="4000" dirty="0"/>
              <a:t>Integral projection models (Coulson 2012</a:t>
            </a:r>
            <a:r>
              <a:rPr lang="en-US" sz="4000" i="1" dirty="0"/>
              <a:t> Oikos</a:t>
            </a:r>
            <a:r>
              <a:rPr lang="en-US" sz="4000" dirty="0"/>
              <a:t>)</a:t>
            </a:r>
          </a:p>
          <a:p>
            <a:r>
              <a:rPr lang="en-US" sz="4000" dirty="0"/>
              <a:t>Integrated population models (Schaub et al.  2007 </a:t>
            </a:r>
            <a:r>
              <a:rPr lang="en-US" sz="4000" i="1" dirty="0"/>
              <a:t>Conservation Biology)</a:t>
            </a:r>
            <a:endParaRPr lang="en-US" sz="4000" dirty="0"/>
          </a:p>
        </p:txBody>
      </p:sp>
      <p:sp>
        <p:nvSpPr>
          <p:cNvPr id="4" name="Slide Number Placeholder 3">
            <a:extLst>
              <a:ext uri="{FF2B5EF4-FFF2-40B4-BE49-F238E27FC236}">
                <a16:creationId xmlns:a16="http://schemas.microsoft.com/office/drawing/2014/main" id="{C07FCF12-4F3F-6E4D-BB90-B3C075CBDED0}"/>
              </a:ext>
            </a:extLst>
          </p:cNvPr>
          <p:cNvSpPr>
            <a:spLocks noGrp="1"/>
          </p:cNvSpPr>
          <p:nvPr>
            <p:ph type="sldNum" sz="quarter" idx="12"/>
          </p:nvPr>
        </p:nvSpPr>
        <p:spPr/>
        <p:txBody>
          <a:bodyPr/>
          <a:lstStyle/>
          <a:p>
            <a:fld id="{14DFC975-2FD7-44A5-9E78-ECBA46156075}" type="slidenum">
              <a:rPr lang="en-US" smtClean="0"/>
              <a:t>65</a:t>
            </a:fld>
            <a:endParaRPr lang="en-US"/>
          </a:p>
        </p:txBody>
      </p:sp>
    </p:spTree>
    <p:extLst>
      <p:ext uri="{BB962C8B-B14F-4D97-AF65-F5344CB8AC3E}">
        <p14:creationId xmlns:p14="http://schemas.microsoft.com/office/powerpoint/2010/main" val="3925538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E9A8-DFF2-E84A-8968-43BFBB886E79}"/>
              </a:ext>
            </a:extLst>
          </p:cNvPr>
          <p:cNvSpPr>
            <a:spLocks noGrp="1"/>
          </p:cNvSpPr>
          <p:nvPr>
            <p:ph type="title"/>
          </p:nvPr>
        </p:nvSpPr>
        <p:spPr/>
        <p:txBody>
          <a:bodyPr/>
          <a:lstStyle/>
          <a:p>
            <a:r>
              <a:rPr lang="en-US" dirty="0"/>
              <a:t>Beyond PVA</a:t>
            </a:r>
          </a:p>
        </p:txBody>
      </p:sp>
      <p:sp>
        <p:nvSpPr>
          <p:cNvPr id="3" name="Content Placeholder 2">
            <a:extLst>
              <a:ext uri="{FF2B5EF4-FFF2-40B4-BE49-F238E27FC236}">
                <a16:creationId xmlns:a16="http://schemas.microsoft.com/office/drawing/2014/main" id="{55CFA673-5DE1-F74D-B0DB-2ED0280641AA}"/>
              </a:ext>
            </a:extLst>
          </p:cNvPr>
          <p:cNvSpPr>
            <a:spLocks noGrp="1"/>
          </p:cNvSpPr>
          <p:nvPr>
            <p:ph idx="1"/>
          </p:nvPr>
        </p:nvSpPr>
        <p:spPr>
          <a:xfrm>
            <a:off x="420484" y="1690688"/>
            <a:ext cx="5417402" cy="4434544"/>
          </a:xfrm>
        </p:spPr>
        <p:txBody>
          <a:bodyPr>
            <a:normAutofit/>
          </a:bodyPr>
          <a:lstStyle/>
          <a:p>
            <a:r>
              <a:rPr lang="en-US" sz="2400" dirty="0"/>
              <a:t>Monitoring information is not limited to Western sources</a:t>
            </a:r>
          </a:p>
          <a:p>
            <a:r>
              <a:rPr lang="en-US" sz="2400" dirty="0"/>
              <a:t>PVAs can be incorporated in a Structured Decision-making process (See ENSC 4002)</a:t>
            </a:r>
          </a:p>
        </p:txBody>
      </p:sp>
      <p:pic>
        <p:nvPicPr>
          <p:cNvPr id="4" name="Picture 3">
            <a:extLst>
              <a:ext uri="{FF2B5EF4-FFF2-40B4-BE49-F238E27FC236}">
                <a16:creationId xmlns:a16="http://schemas.microsoft.com/office/drawing/2014/main" id="{1A8A02C0-E5ED-8E41-984D-6C1FF61708F2}"/>
              </a:ext>
            </a:extLst>
          </p:cNvPr>
          <p:cNvPicPr>
            <a:picLocks noChangeAspect="1"/>
          </p:cNvPicPr>
          <p:nvPr/>
        </p:nvPicPr>
        <p:blipFill rotWithShape="1">
          <a:blip r:embed="rId3"/>
          <a:srcRect t="3204"/>
          <a:stretch/>
        </p:blipFill>
        <p:spPr>
          <a:xfrm>
            <a:off x="5824812" y="1109392"/>
            <a:ext cx="6136710" cy="5395912"/>
          </a:xfrm>
          <a:prstGeom prst="rect">
            <a:avLst/>
          </a:prstGeom>
        </p:spPr>
      </p:pic>
      <p:sp>
        <p:nvSpPr>
          <p:cNvPr id="8" name="TextBox 7">
            <a:extLst>
              <a:ext uri="{FF2B5EF4-FFF2-40B4-BE49-F238E27FC236}">
                <a16:creationId xmlns:a16="http://schemas.microsoft.com/office/drawing/2014/main" id="{99310C6B-7318-3E43-9F4C-84AA710012B9}"/>
              </a:ext>
            </a:extLst>
          </p:cNvPr>
          <p:cNvSpPr txBox="1"/>
          <p:nvPr/>
        </p:nvSpPr>
        <p:spPr>
          <a:xfrm>
            <a:off x="8307937" y="6505304"/>
            <a:ext cx="3578287" cy="369332"/>
          </a:xfrm>
          <a:prstGeom prst="rect">
            <a:avLst/>
          </a:prstGeom>
          <a:noFill/>
        </p:spPr>
        <p:txBody>
          <a:bodyPr wrap="none" rtlCol="0">
            <a:spAutoFit/>
          </a:bodyPr>
          <a:lstStyle/>
          <a:p>
            <a:r>
              <a:rPr lang="en-US" dirty="0"/>
              <a:t>Lee et al. 2018. </a:t>
            </a:r>
            <a:r>
              <a:rPr lang="en-US" i="1" dirty="0"/>
              <a:t>Conservation Letters</a:t>
            </a:r>
            <a:endParaRPr lang="en-US" dirty="0"/>
          </a:p>
        </p:txBody>
      </p:sp>
      <p:pic>
        <p:nvPicPr>
          <p:cNvPr id="11266" name="Picture 2" descr="Abalone - Wikipedia">
            <a:extLst>
              <a:ext uri="{FF2B5EF4-FFF2-40B4-BE49-F238E27FC236}">
                <a16:creationId xmlns:a16="http://schemas.microsoft.com/office/drawing/2014/main" id="{D49890E5-0883-5A46-B7C0-B7169A329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320" y="3774614"/>
            <a:ext cx="3685730" cy="276429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67019EBB-85AE-C445-9403-5F3351F5A1F5}"/>
              </a:ext>
            </a:extLst>
          </p:cNvPr>
          <p:cNvSpPr>
            <a:spLocks noGrp="1"/>
          </p:cNvSpPr>
          <p:nvPr>
            <p:ph type="sldNum" sz="quarter" idx="12"/>
          </p:nvPr>
        </p:nvSpPr>
        <p:spPr/>
        <p:txBody>
          <a:bodyPr/>
          <a:lstStyle/>
          <a:p>
            <a:fld id="{14DFC975-2FD7-44A5-9E78-ECBA46156075}" type="slidenum">
              <a:rPr lang="en-US" smtClean="0"/>
              <a:t>66</a:t>
            </a:fld>
            <a:endParaRPr lang="en-US"/>
          </a:p>
        </p:txBody>
      </p:sp>
      <p:sp>
        <p:nvSpPr>
          <p:cNvPr id="5" name="TextBox 4">
            <a:extLst>
              <a:ext uri="{FF2B5EF4-FFF2-40B4-BE49-F238E27FC236}">
                <a16:creationId xmlns:a16="http://schemas.microsoft.com/office/drawing/2014/main" id="{D5AC28D4-76B6-454A-B3B1-550A5352A1F2}"/>
              </a:ext>
            </a:extLst>
          </p:cNvPr>
          <p:cNvSpPr txBox="1"/>
          <p:nvPr/>
        </p:nvSpPr>
        <p:spPr>
          <a:xfrm>
            <a:off x="7095266" y="708555"/>
            <a:ext cx="4255589" cy="369332"/>
          </a:xfrm>
          <a:prstGeom prst="rect">
            <a:avLst/>
          </a:prstGeom>
          <a:noFill/>
        </p:spPr>
        <p:txBody>
          <a:bodyPr wrap="none" rtlCol="0">
            <a:spAutoFit/>
          </a:bodyPr>
          <a:lstStyle/>
          <a:p>
            <a:r>
              <a:rPr lang="en-US" dirty="0"/>
              <a:t>Heiltsuk Knowledge	    Western Science</a:t>
            </a:r>
          </a:p>
        </p:txBody>
      </p:sp>
    </p:spTree>
    <p:extLst>
      <p:ext uri="{BB962C8B-B14F-4D97-AF65-F5344CB8AC3E}">
        <p14:creationId xmlns:p14="http://schemas.microsoft.com/office/powerpoint/2010/main" val="35031844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F9AD5-1DFC-6548-AF5A-59A6D54BDAF9}"/>
              </a:ext>
            </a:extLst>
          </p:cNvPr>
          <p:cNvSpPr>
            <a:spLocks noGrp="1"/>
          </p:cNvSpPr>
          <p:nvPr>
            <p:ph type="title"/>
          </p:nvPr>
        </p:nvSpPr>
        <p:spPr/>
        <p:txBody>
          <a:bodyPr/>
          <a:lstStyle/>
          <a:p>
            <a:r>
              <a:rPr lang="en-CA" dirty="0"/>
              <a:t>Take Home Messages</a:t>
            </a:r>
            <a:br>
              <a:rPr lang="en-CA" dirty="0"/>
            </a:br>
            <a:endParaRPr lang="en-US" dirty="0"/>
          </a:p>
        </p:txBody>
      </p:sp>
      <p:sp>
        <p:nvSpPr>
          <p:cNvPr id="3" name="Content Placeholder 2">
            <a:extLst>
              <a:ext uri="{FF2B5EF4-FFF2-40B4-BE49-F238E27FC236}">
                <a16:creationId xmlns:a16="http://schemas.microsoft.com/office/drawing/2014/main" id="{4F75A038-DCE6-2541-A426-74CA8C2FDE13}"/>
              </a:ext>
            </a:extLst>
          </p:cNvPr>
          <p:cNvSpPr>
            <a:spLocks noGrp="1"/>
          </p:cNvSpPr>
          <p:nvPr>
            <p:ph idx="1"/>
          </p:nvPr>
        </p:nvSpPr>
        <p:spPr>
          <a:xfrm>
            <a:off x="1203799" y="1857442"/>
            <a:ext cx="9486690" cy="4498908"/>
          </a:xfrm>
        </p:spPr>
        <p:txBody>
          <a:bodyPr>
            <a:normAutofit/>
          </a:bodyPr>
          <a:lstStyle/>
          <a:p>
            <a:r>
              <a:rPr lang="en-CA" sz="3200" dirty="0"/>
              <a:t>PVA is a key tool for understanding conservation needs and outcomes</a:t>
            </a:r>
          </a:p>
          <a:p>
            <a:r>
              <a:rPr lang="en-CA" sz="3200" dirty="0"/>
              <a:t>More realism = More data needed</a:t>
            </a:r>
          </a:p>
          <a:p>
            <a:r>
              <a:rPr lang="en-CA" sz="3200" dirty="0"/>
              <a:t>Life stage(s) at which interventions are directed can make a big difference</a:t>
            </a:r>
          </a:p>
          <a:p>
            <a:pPr lvl="1"/>
            <a:r>
              <a:rPr lang="en-CA" sz="2800" dirty="0"/>
              <a:t>E.g., prevent more serious sea turtle declines by targeting adults with Turtle Excluder Devices</a:t>
            </a:r>
          </a:p>
          <a:p>
            <a:r>
              <a:rPr lang="en-CA" sz="3200" dirty="0"/>
              <a:t>PVA is not the only factor that should be considered in conservation decisions</a:t>
            </a:r>
          </a:p>
        </p:txBody>
      </p:sp>
      <p:sp>
        <p:nvSpPr>
          <p:cNvPr id="4" name="Slide Number Placeholder 3">
            <a:extLst>
              <a:ext uri="{FF2B5EF4-FFF2-40B4-BE49-F238E27FC236}">
                <a16:creationId xmlns:a16="http://schemas.microsoft.com/office/drawing/2014/main" id="{4274D811-F00D-154D-88C4-05FFC3C42147}"/>
              </a:ext>
            </a:extLst>
          </p:cNvPr>
          <p:cNvSpPr>
            <a:spLocks noGrp="1"/>
          </p:cNvSpPr>
          <p:nvPr>
            <p:ph type="sldNum" sz="quarter" idx="12"/>
          </p:nvPr>
        </p:nvSpPr>
        <p:spPr/>
        <p:txBody>
          <a:bodyPr/>
          <a:lstStyle/>
          <a:p>
            <a:fld id="{14DFC975-2FD7-44A5-9E78-ECBA46156075}" type="slidenum">
              <a:rPr lang="en-US" smtClean="0"/>
              <a:t>67</a:t>
            </a:fld>
            <a:endParaRPr lang="en-US"/>
          </a:p>
        </p:txBody>
      </p:sp>
      <p:pic>
        <p:nvPicPr>
          <p:cNvPr id="5" name="Picture 4" descr="A picture containing reptile, turtle, dark&#10;&#10;Description automatically generated">
            <a:extLst>
              <a:ext uri="{FF2B5EF4-FFF2-40B4-BE49-F238E27FC236}">
                <a16:creationId xmlns:a16="http://schemas.microsoft.com/office/drawing/2014/main" id="{9B159823-C328-9541-AAB0-1C06B4428D16}"/>
              </a:ext>
            </a:extLst>
          </p:cNvPr>
          <p:cNvPicPr>
            <a:picLocks noChangeAspect="1"/>
          </p:cNvPicPr>
          <p:nvPr/>
        </p:nvPicPr>
        <p:blipFill>
          <a:blip r:embed="rId3"/>
          <a:stretch>
            <a:fillRect/>
          </a:stretch>
        </p:blipFill>
        <p:spPr>
          <a:xfrm>
            <a:off x="9163155" y="723199"/>
            <a:ext cx="2705100" cy="1562100"/>
          </a:xfrm>
          <a:prstGeom prst="rect">
            <a:avLst/>
          </a:prstGeom>
        </p:spPr>
      </p:pic>
    </p:spTree>
    <p:extLst>
      <p:ext uri="{BB962C8B-B14F-4D97-AF65-F5344CB8AC3E}">
        <p14:creationId xmlns:p14="http://schemas.microsoft.com/office/powerpoint/2010/main" val="259433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8F7095-94E9-A243-B73E-35CCC17A9A51}"/>
              </a:ext>
            </a:extLst>
          </p:cNvPr>
          <p:cNvSpPr>
            <a:spLocks noGrp="1"/>
          </p:cNvSpPr>
          <p:nvPr>
            <p:ph type="ctrTitle"/>
          </p:nvPr>
        </p:nvSpPr>
        <p:spPr>
          <a:xfrm>
            <a:off x="4038600" y="1939159"/>
            <a:ext cx="7644627" cy="2751086"/>
          </a:xfrm>
        </p:spPr>
        <p:txBody>
          <a:bodyPr>
            <a:normAutofit/>
          </a:bodyPr>
          <a:lstStyle/>
          <a:p>
            <a:pPr algn="r"/>
            <a:r>
              <a:rPr lang="en-US" dirty="0"/>
              <a:t>5. Assignment #1</a:t>
            </a:r>
            <a:endParaRPr lang="en-US"/>
          </a:p>
        </p:txBody>
      </p:sp>
      <p:sp>
        <p:nvSpPr>
          <p:cNvPr id="4" name="Slide Number Placeholder 3">
            <a:extLst>
              <a:ext uri="{FF2B5EF4-FFF2-40B4-BE49-F238E27FC236}">
                <a16:creationId xmlns:a16="http://schemas.microsoft.com/office/drawing/2014/main" id="{5C40349F-35F5-6E4B-9F14-788A0DB085B2}"/>
              </a:ext>
            </a:extLst>
          </p:cNvPr>
          <p:cNvSpPr>
            <a:spLocks noGrp="1"/>
          </p:cNvSpPr>
          <p:nvPr>
            <p:ph type="sldNum" sz="quarter" idx="12"/>
          </p:nvPr>
        </p:nvSpPr>
        <p:spPr/>
        <p:txBody>
          <a:bodyPr/>
          <a:lstStyle/>
          <a:p>
            <a:fld id="{14DFC975-2FD7-44A5-9E78-ECBA46156075}" type="slidenum">
              <a:rPr lang="en-US" smtClean="0"/>
              <a:t>68</a:t>
            </a:fld>
            <a:endParaRPr lang="en-US"/>
          </a:p>
        </p:txBody>
      </p:sp>
    </p:spTree>
    <p:extLst>
      <p:ext uri="{BB962C8B-B14F-4D97-AF65-F5344CB8AC3E}">
        <p14:creationId xmlns:p14="http://schemas.microsoft.com/office/powerpoint/2010/main" val="1156175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2B83-8B68-4C44-8BEF-09A50F3BF1AE}"/>
              </a:ext>
            </a:extLst>
          </p:cNvPr>
          <p:cNvSpPr>
            <a:spLocks noGrp="1"/>
          </p:cNvSpPr>
          <p:nvPr>
            <p:ph type="title"/>
          </p:nvPr>
        </p:nvSpPr>
        <p:spPr>
          <a:xfrm>
            <a:off x="4168408" y="171864"/>
            <a:ext cx="9486690" cy="1550419"/>
          </a:xfrm>
        </p:spPr>
        <p:txBody>
          <a:bodyPr/>
          <a:lstStyle/>
          <a:p>
            <a:r>
              <a:rPr lang="en-US" dirty="0"/>
              <a:t>Assignment #1 - Reserve Design</a:t>
            </a:r>
          </a:p>
        </p:txBody>
      </p:sp>
      <p:sp>
        <p:nvSpPr>
          <p:cNvPr id="3" name="Content Placeholder 2">
            <a:extLst>
              <a:ext uri="{FF2B5EF4-FFF2-40B4-BE49-F238E27FC236}">
                <a16:creationId xmlns:a16="http://schemas.microsoft.com/office/drawing/2014/main" id="{AD9AC489-66BC-9840-851B-829EE3575C8F}"/>
              </a:ext>
            </a:extLst>
          </p:cNvPr>
          <p:cNvSpPr>
            <a:spLocks noGrp="1"/>
          </p:cNvSpPr>
          <p:nvPr>
            <p:ph idx="1"/>
          </p:nvPr>
        </p:nvSpPr>
        <p:spPr>
          <a:xfrm>
            <a:off x="1274178" y="3420975"/>
            <a:ext cx="4330148" cy="4048658"/>
          </a:xfrm>
        </p:spPr>
        <p:txBody>
          <a:bodyPr>
            <a:normAutofit/>
          </a:bodyPr>
          <a:lstStyle/>
          <a:p>
            <a:r>
              <a:rPr lang="en-US" dirty="0"/>
              <a:t>You are tasked with the placement of a new marine protected area in the Maldives</a:t>
            </a:r>
          </a:p>
          <a:p>
            <a:endParaRPr lang="en-US" dirty="0"/>
          </a:p>
          <a:p>
            <a:r>
              <a:rPr lang="en-US" dirty="0"/>
              <a:t>You have the choice of 3 atolls</a:t>
            </a:r>
          </a:p>
        </p:txBody>
      </p:sp>
      <p:pic>
        <p:nvPicPr>
          <p:cNvPr id="4" name="Picture 7" descr="Picture 7">
            <a:extLst>
              <a:ext uri="{FF2B5EF4-FFF2-40B4-BE49-F238E27FC236}">
                <a16:creationId xmlns:a16="http://schemas.microsoft.com/office/drawing/2014/main" id="{CCB684B4-C3F7-AA40-B7DE-32BFF84EF0B2}"/>
              </a:ext>
            </a:extLst>
          </p:cNvPr>
          <p:cNvPicPr>
            <a:picLocks noChangeAspect="1"/>
          </p:cNvPicPr>
          <p:nvPr/>
        </p:nvPicPr>
        <p:blipFill>
          <a:blip r:embed="rId3"/>
          <a:stretch>
            <a:fillRect/>
          </a:stretch>
        </p:blipFill>
        <p:spPr>
          <a:xfrm>
            <a:off x="1201241" y="594023"/>
            <a:ext cx="2786598" cy="2089949"/>
          </a:xfrm>
          <a:prstGeom prst="rect">
            <a:avLst/>
          </a:prstGeom>
          <a:ln w="38100" cap="sq">
            <a:solidFill>
              <a:srgbClr val="000000"/>
            </a:solidFill>
            <a:miter/>
          </a:ln>
          <a:effectLst>
            <a:outerShdw blurRad="50800" dist="38100" dir="2700000" rotWithShape="0">
              <a:srgbClr val="000000">
                <a:alpha val="43000"/>
              </a:srgbClr>
            </a:outerShdw>
          </a:effectLst>
        </p:spPr>
      </p:pic>
      <p:pic>
        <p:nvPicPr>
          <p:cNvPr id="5" name="Picture 4" descr="Picture 4">
            <a:extLst>
              <a:ext uri="{FF2B5EF4-FFF2-40B4-BE49-F238E27FC236}">
                <a16:creationId xmlns:a16="http://schemas.microsoft.com/office/drawing/2014/main" id="{3ED7D187-25F3-7D4C-B4F2-24915B25508D}"/>
              </a:ext>
            </a:extLst>
          </p:cNvPr>
          <p:cNvPicPr>
            <a:picLocks noChangeAspect="1"/>
          </p:cNvPicPr>
          <p:nvPr/>
        </p:nvPicPr>
        <p:blipFill>
          <a:blip r:embed="rId4"/>
          <a:srcRect l="13913" t="17497" r="12687" b="11759"/>
          <a:stretch>
            <a:fillRect/>
          </a:stretch>
        </p:blipFill>
        <p:spPr>
          <a:xfrm>
            <a:off x="9637086" y="5565681"/>
            <a:ext cx="1108048" cy="1067952"/>
          </a:xfrm>
          <a:prstGeom prst="rect">
            <a:avLst/>
          </a:prstGeom>
          <a:ln w="12700">
            <a:miter lim="400000"/>
          </a:ln>
        </p:spPr>
      </p:pic>
      <p:pic>
        <p:nvPicPr>
          <p:cNvPr id="6" name="Picture 9" descr="Picture 9">
            <a:extLst>
              <a:ext uri="{FF2B5EF4-FFF2-40B4-BE49-F238E27FC236}">
                <a16:creationId xmlns:a16="http://schemas.microsoft.com/office/drawing/2014/main" id="{485315D7-F3CB-FA41-8E85-B7AA710995F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400" b="89956" l="9455" r="93455">
                        <a14:foregroundMark x1="55273" y1="81956" x2="55273" y2="81956"/>
                        <a14:foregroundMark x1="66545" y1="74133" x2="66545" y2="74133"/>
                        <a14:foregroundMark x1="77091" y1="81156" x2="77091" y2="81156"/>
                        <a14:foregroundMark x1="68727" y1="73156" x2="81091" y2="74400"/>
                        <a14:foregroundMark x1="72727" y1="78667" x2="82182" y2="79911"/>
                        <a14:foregroundMark x1="67636" y1="76622" x2="67636" y2="75911"/>
                        <a14:foregroundMark x1="92364" y1="76622" x2="93455" y2="76178"/>
                        <a14:foregroundMark x1="24364" y1="3733" x2="29455" y2="2400"/>
                        <a14:backgroundMark x1="89091" y1="76889" x2="89091" y2="76889"/>
                        <a14:backgroundMark x1="86182" y1="77689" x2="88364" y2="76889"/>
                        <a14:backgroundMark x1="17091" y1="444" x2="46909" y2="711"/>
                        <a14:backgroundMark x1="46909" y1="711" x2="16000" y2="444"/>
                      </a14:backgroundRemoval>
                    </a14:imgEffect>
                  </a14:imgLayer>
                </a14:imgProps>
              </a:ext>
            </a:extLst>
          </a:blip>
          <a:stretch>
            <a:fillRect/>
          </a:stretch>
        </p:blipFill>
        <p:spPr>
          <a:xfrm>
            <a:off x="8536513" y="1557446"/>
            <a:ext cx="1295244" cy="5300554"/>
          </a:xfrm>
          <a:prstGeom prst="rect">
            <a:avLst/>
          </a:prstGeom>
          <a:ln w="12700">
            <a:miter lim="400000"/>
          </a:ln>
        </p:spPr>
      </p:pic>
      <p:sp>
        <p:nvSpPr>
          <p:cNvPr id="7" name="TextBox 6">
            <a:extLst>
              <a:ext uri="{FF2B5EF4-FFF2-40B4-BE49-F238E27FC236}">
                <a16:creationId xmlns:a16="http://schemas.microsoft.com/office/drawing/2014/main" id="{0ED3151C-8A65-0943-8993-1925DED6C537}"/>
              </a:ext>
            </a:extLst>
          </p:cNvPr>
          <p:cNvSpPr txBox="1"/>
          <p:nvPr/>
        </p:nvSpPr>
        <p:spPr>
          <a:xfrm>
            <a:off x="6906617" y="5132632"/>
            <a:ext cx="2005136" cy="1200329"/>
          </a:xfrm>
          <a:prstGeom prst="rect">
            <a:avLst/>
          </a:prstGeom>
          <a:noFill/>
        </p:spPr>
        <p:txBody>
          <a:bodyPr wrap="square" rtlCol="0">
            <a:spAutoFit/>
          </a:bodyPr>
          <a:lstStyle/>
          <a:p>
            <a:r>
              <a:rPr lang="en-US" dirty="0"/>
              <a:t>Atoll 3:</a:t>
            </a:r>
          </a:p>
          <a:p>
            <a:r>
              <a:rPr lang="en-US" dirty="0"/>
              <a:t>Population: 300</a:t>
            </a:r>
          </a:p>
          <a:p>
            <a:r>
              <a:rPr lang="en-US" dirty="0"/>
              <a:t>𝞴=0.2 </a:t>
            </a:r>
          </a:p>
          <a:p>
            <a:r>
              <a:rPr lang="en-US" dirty="0"/>
              <a:t>SD=0.05</a:t>
            </a:r>
          </a:p>
        </p:txBody>
      </p:sp>
      <p:sp>
        <p:nvSpPr>
          <p:cNvPr id="8" name="TextBox 7">
            <a:extLst>
              <a:ext uri="{FF2B5EF4-FFF2-40B4-BE49-F238E27FC236}">
                <a16:creationId xmlns:a16="http://schemas.microsoft.com/office/drawing/2014/main" id="{B9332CFA-C19C-7B42-8D59-5ABE0EF89A66}"/>
              </a:ext>
            </a:extLst>
          </p:cNvPr>
          <p:cNvSpPr txBox="1"/>
          <p:nvPr/>
        </p:nvSpPr>
        <p:spPr>
          <a:xfrm>
            <a:off x="6590289" y="3732917"/>
            <a:ext cx="2005136" cy="1200329"/>
          </a:xfrm>
          <a:prstGeom prst="rect">
            <a:avLst/>
          </a:prstGeom>
          <a:noFill/>
        </p:spPr>
        <p:txBody>
          <a:bodyPr wrap="square" rtlCol="0">
            <a:spAutoFit/>
          </a:bodyPr>
          <a:lstStyle/>
          <a:p>
            <a:r>
              <a:rPr lang="en-US" dirty="0"/>
              <a:t>Atoll 2:</a:t>
            </a:r>
          </a:p>
          <a:p>
            <a:r>
              <a:rPr lang="en-US" dirty="0"/>
              <a:t>Population = 50</a:t>
            </a:r>
          </a:p>
          <a:p>
            <a:r>
              <a:rPr lang="en-US" dirty="0"/>
              <a:t>𝞴= 1.5</a:t>
            </a:r>
          </a:p>
          <a:p>
            <a:r>
              <a:rPr lang="en-US" dirty="0"/>
              <a:t>SD=2.5</a:t>
            </a:r>
          </a:p>
        </p:txBody>
      </p:sp>
      <p:sp>
        <p:nvSpPr>
          <p:cNvPr id="9" name="TextBox 8">
            <a:extLst>
              <a:ext uri="{FF2B5EF4-FFF2-40B4-BE49-F238E27FC236}">
                <a16:creationId xmlns:a16="http://schemas.microsoft.com/office/drawing/2014/main" id="{29086933-812C-234E-9DF9-28726A55D36C}"/>
              </a:ext>
            </a:extLst>
          </p:cNvPr>
          <p:cNvSpPr txBox="1"/>
          <p:nvPr/>
        </p:nvSpPr>
        <p:spPr>
          <a:xfrm>
            <a:off x="6543691" y="2003976"/>
            <a:ext cx="2368062" cy="1200329"/>
          </a:xfrm>
          <a:prstGeom prst="rect">
            <a:avLst/>
          </a:prstGeom>
          <a:noFill/>
        </p:spPr>
        <p:txBody>
          <a:bodyPr wrap="square" rtlCol="0">
            <a:spAutoFit/>
          </a:bodyPr>
          <a:lstStyle/>
          <a:p>
            <a:r>
              <a:rPr lang="en-US" dirty="0"/>
              <a:t>Atoll 1:</a:t>
            </a:r>
          </a:p>
          <a:p>
            <a:r>
              <a:rPr lang="en-US" dirty="0"/>
              <a:t>Population =  200</a:t>
            </a:r>
          </a:p>
          <a:p>
            <a:r>
              <a:rPr lang="en-US" dirty="0"/>
              <a:t>𝞴= -0.025</a:t>
            </a:r>
          </a:p>
          <a:p>
            <a:r>
              <a:rPr lang="en-US" dirty="0"/>
              <a:t>SD=0.0005</a:t>
            </a:r>
          </a:p>
        </p:txBody>
      </p:sp>
      <p:cxnSp>
        <p:nvCxnSpPr>
          <p:cNvPr id="11" name="Straight Arrow Connector 10">
            <a:extLst>
              <a:ext uri="{FF2B5EF4-FFF2-40B4-BE49-F238E27FC236}">
                <a16:creationId xmlns:a16="http://schemas.microsoft.com/office/drawing/2014/main" id="{CD39E06E-D4E1-184F-B95B-8833B74FE7CD}"/>
              </a:ext>
            </a:extLst>
          </p:cNvPr>
          <p:cNvCxnSpPr/>
          <p:nvPr/>
        </p:nvCxnSpPr>
        <p:spPr>
          <a:xfrm>
            <a:off x="7811180" y="2604140"/>
            <a:ext cx="1104181" cy="2791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0F4B96-4B4A-9F4A-90A4-F867059114AE}"/>
              </a:ext>
            </a:extLst>
          </p:cNvPr>
          <p:cNvCxnSpPr>
            <a:cxnSpLocks/>
          </p:cNvCxnSpPr>
          <p:nvPr/>
        </p:nvCxnSpPr>
        <p:spPr>
          <a:xfrm flipV="1">
            <a:off x="8052859" y="3847883"/>
            <a:ext cx="858894" cy="241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932EFCD-C64A-1F4A-ADD4-29C66C149126}"/>
              </a:ext>
            </a:extLst>
          </p:cNvPr>
          <p:cNvCxnSpPr>
            <a:cxnSpLocks/>
          </p:cNvCxnSpPr>
          <p:nvPr/>
        </p:nvCxnSpPr>
        <p:spPr>
          <a:xfrm flipV="1">
            <a:off x="8025104" y="5951271"/>
            <a:ext cx="1027544" cy="248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Fishing with solid fill">
            <a:extLst>
              <a:ext uri="{FF2B5EF4-FFF2-40B4-BE49-F238E27FC236}">
                <a16:creationId xmlns:a16="http://schemas.microsoft.com/office/drawing/2014/main" id="{A77B9647-6B5E-B844-BE1E-BD5FFA5A98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99100" y="1829438"/>
            <a:ext cx="571052" cy="571052"/>
          </a:xfrm>
          <a:prstGeom prst="rect">
            <a:avLst/>
          </a:prstGeom>
        </p:spPr>
      </p:pic>
      <p:pic>
        <p:nvPicPr>
          <p:cNvPr id="26" name="Graphic 25" descr="Bed with solid fill">
            <a:extLst>
              <a:ext uri="{FF2B5EF4-FFF2-40B4-BE49-F238E27FC236}">
                <a16:creationId xmlns:a16="http://schemas.microsoft.com/office/drawing/2014/main" id="{6778D7B7-DB43-264A-9142-D24073E303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1317" y="4930493"/>
            <a:ext cx="514811" cy="514811"/>
          </a:xfrm>
          <a:prstGeom prst="rect">
            <a:avLst/>
          </a:prstGeom>
        </p:spPr>
      </p:pic>
      <p:pic>
        <p:nvPicPr>
          <p:cNvPr id="29" name="Graphic 28" descr="Coral outline">
            <a:extLst>
              <a:ext uri="{FF2B5EF4-FFF2-40B4-BE49-F238E27FC236}">
                <a16:creationId xmlns:a16="http://schemas.microsoft.com/office/drawing/2014/main" id="{BE8E3552-0B60-C340-9CA8-874911421C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10293" y="3505399"/>
            <a:ext cx="514811" cy="514811"/>
          </a:xfrm>
          <a:prstGeom prst="rect">
            <a:avLst/>
          </a:prstGeom>
        </p:spPr>
      </p:pic>
      <p:sp>
        <p:nvSpPr>
          <p:cNvPr id="10" name="Slide Number Placeholder 9">
            <a:extLst>
              <a:ext uri="{FF2B5EF4-FFF2-40B4-BE49-F238E27FC236}">
                <a16:creationId xmlns:a16="http://schemas.microsoft.com/office/drawing/2014/main" id="{7999731D-5B68-F446-92E4-8FC6559B547A}"/>
              </a:ext>
            </a:extLst>
          </p:cNvPr>
          <p:cNvSpPr>
            <a:spLocks noGrp="1"/>
          </p:cNvSpPr>
          <p:nvPr>
            <p:ph type="sldNum" sz="quarter" idx="12"/>
          </p:nvPr>
        </p:nvSpPr>
        <p:spPr/>
        <p:txBody>
          <a:bodyPr/>
          <a:lstStyle/>
          <a:p>
            <a:fld id="{14DFC975-2FD7-44A5-9E78-ECBA46156075}" type="slidenum">
              <a:rPr lang="en-US" smtClean="0"/>
              <a:t>69</a:t>
            </a:fld>
            <a:endParaRPr lang="en-US"/>
          </a:p>
        </p:txBody>
      </p:sp>
    </p:spTree>
    <p:extLst>
      <p:ext uri="{BB962C8B-B14F-4D97-AF65-F5344CB8AC3E}">
        <p14:creationId xmlns:p14="http://schemas.microsoft.com/office/powerpoint/2010/main" val="2065258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71DF1-A1A0-6945-8B78-D2ED85B9CAAE}"/>
              </a:ext>
            </a:extLst>
          </p:cNvPr>
          <p:cNvSpPr>
            <a:spLocks noGrp="1"/>
          </p:cNvSpPr>
          <p:nvPr>
            <p:ph type="title"/>
          </p:nvPr>
        </p:nvSpPr>
        <p:spPr>
          <a:xfrm>
            <a:off x="686834" y="1153572"/>
            <a:ext cx="3200400" cy="4461163"/>
          </a:xfrm>
        </p:spPr>
        <p:txBody>
          <a:bodyPr>
            <a:normAutofit/>
          </a:bodyPr>
          <a:lstStyle/>
          <a:p>
            <a:r>
              <a:rPr lang="en-US" dirty="0"/>
              <a:t>1. Population Viability Analysis</a:t>
            </a: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5A76D7B-60F6-734B-B228-3B40A96C4C44}"/>
              </a:ext>
            </a:extLst>
          </p:cNvPr>
          <p:cNvSpPr>
            <a:spLocks noGrp="1"/>
          </p:cNvSpPr>
          <p:nvPr>
            <p:ph idx="1"/>
          </p:nvPr>
        </p:nvSpPr>
        <p:spPr>
          <a:xfrm>
            <a:off x="4447309" y="636190"/>
            <a:ext cx="6906491" cy="5585619"/>
          </a:xfrm>
        </p:spPr>
        <p:txBody>
          <a:bodyPr anchor="ctr">
            <a:normAutofit/>
          </a:bodyPr>
          <a:lstStyle/>
          <a:p>
            <a:pPr marL="0" indent="0">
              <a:buNone/>
            </a:pPr>
            <a:r>
              <a:rPr lang="en-CA" dirty="0"/>
              <a:t>The </a:t>
            </a:r>
            <a:r>
              <a:rPr lang="en-CA" u="sng" dirty="0"/>
              <a:t>process</a:t>
            </a:r>
            <a:r>
              <a:rPr lang="en-CA" dirty="0"/>
              <a:t> of evaluating data and models to determine the likelihood that a population will persist for a defined amount of time</a:t>
            </a:r>
          </a:p>
        </p:txBody>
      </p:sp>
      <p:sp>
        <p:nvSpPr>
          <p:cNvPr id="5" name="Slide Number Placeholder 4">
            <a:extLst>
              <a:ext uri="{FF2B5EF4-FFF2-40B4-BE49-F238E27FC236}">
                <a16:creationId xmlns:a16="http://schemas.microsoft.com/office/drawing/2014/main" id="{623D4F44-9D32-3E47-B665-A27FED0FE9B2}"/>
              </a:ext>
            </a:extLst>
          </p:cNvPr>
          <p:cNvSpPr>
            <a:spLocks noGrp="1"/>
          </p:cNvSpPr>
          <p:nvPr>
            <p:ph type="sldNum" sz="quarter" idx="12"/>
          </p:nvPr>
        </p:nvSpPr>
        <p:spPr/>
        <p:txBody>
          <a:bodyPr/>
          <a:lstStyle/>
          <a:p>
            <a:fld id="{14DFC975-2FD7-44A5-9E78-ECBA46156075}" type="slidenum">
              <a:rPr lang="en-US" smtClean="0"/>
              <a:t>7</a:t>
            </a:fld>
            <a:endParaRPr lang="en-US"/>
          </a:p>
        </p:txBody>
      </p:sp>
    </p:spTree>
    <p:extLst>
      <p:ext uri="{BB962C8B-B14F-4D97-AF65-F5344CB8AC3E}">
        <p14:creationId xmlns:p14="http://schemas.microsoft.com/office/powerpoint/2010/main" val="6499158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D1DE-4382-154E-967A-C7ECECD44AB2}"/>
              </a:ext>
            </a:extLst>
          </p:cNvPr>
          <p:cNvSpPr>
            <a:spLocks noGrp="1"/>
          </p:cNvSpPr>
          <p:nvPr>
            <p:ph type="title"/>
          </p:nvPr>
        </p:nvSpPr>
        <p:spPr/>
        <p:txBody>
          <a:bodyPr/>
          <a:lstStyle/>
          <a:p>
            <a:r>
              <a:rPr lang="en-US" dirty="0"/>
              <a:t>Assignment #1 - Reserve Design</a:t>
            </a:r>
          </a:p>
        </p:txBody>
      </p:sp>
      <p:sp>
        <p:nvSpPr>
          <p:cNvPr id="3" name="Content Placeholder 2">
            <a:extLst>
              <a:ext uri="{FF2B5EF4-FFF2-40B4-BE49-F238E27FC236}">
                <a16:creationId xmlns:a16="http://schemas.microsoft.com/office/drawing/2014/main" id="{498F078D-F472-7844-9718-7D940FE8248A}"/>
              </a:ext>
            </a:extLst>
          </p:cNvPr>
          <p:cNvSpPr>
            <a:spLocks noGrp="1"/>
          </p:cNvSpPr>
          <p:nvPr>
            <p:ph idx="1"/>
          </p:nvPr>
        </p:nvSpPr>
        <p:spPr/>
        <p:txBody>
          <a:bodyPr/>
          <a:lstStyle/>
          <a:p>
            <a:r>
              <a:rPr lang="en-US" dirty="0"/>
              <a:t>Simulate population trajectories with stochasticity in Excel</a:t>
            </a:r>
          </a:p>
          <a:p>
            <a:endParaRPr lang="en-US" dirty="0"/>
          </a:p>
          <a:p>
            <a:pPr marL="457200" indent="-457200">
              <a:buFont typeface="+mj-lt"/>
              <a:buAutoNum type="arabicPeriod"/>
            </a:pPr>
            <a:r>
              <a:rPr lang="en-US" dirty="0"/>
              <a:t>Which atoll would you choose and why?</a:t>
            </a:r>
          </a:p>
          <a:p>
            <a:pPr marL="457200" indent="-457200">
              <a:buFont typeface="+mj-lt"/>
              <a:buAutoNum type="arabicPeriod"/>
            </a:pPr>
            <a:r>
              <a:rPr lang="en-US" dirty="0"/>
              <a:t>What biases might be present in the tourist-collected data?</a:t>
            </a:r>
          </a:p>
          <a:p>
            <a:pPr marL="457200" indent="-457200">
              <a:buFont typeface="+mj-lt"/>
              <a:buAutoNum type="arabicPeriod"/>
            </a:pPr>
            <a:r>
              <a:rPr lang="en-US" dirty="0"/>
              <a:t>Which other factors are important to consider?</a:t>
            </a:r>
          </a:p>
          <a:p>
            <a:pPr marL="0" indent="0">
              <a:buNone/>
            </a:pPr>
            <a:endParaRPr lang="en-US" dirty="0"/>
          </a:p>
        </p:txBody>
      </p:sp>
      <p:pic>
        <p:nvPicPr>
          <p:cNvPr id="4" name="Picture 7" descr="Picture 7">
            <a:extLst>
              <a:ext uri="{FF2B5EF4-FFF2-40B4-BE49-F238E27FC236}">
                <a16:creationId xmlns:a16="http://schemas.microsoft.com/office/drawing/2014/main" id="{7825140A-8C9B-4943-9F72-F7EB5CE0DE84}"/>
              </a:ext>
            </a:extLst>
          </p:cNvPr>
          <p:cNvPicPr>
            <a:picLocks noChangeAspect="1"/>
          </p:cNvPicPr>
          <p:nvPr/>
        </p:nvPicPr>
        <p:blipFill>
          <a:blip r:embed="rId2"/>
          <a:stretch>
            <a:fillRect/>
          </a:stretch>
        </p:blipFill>
        <p:spPr>
          <a:xfrm>
            <a:off x="8809049" y="4402926"/>
            <a:ext cx="2786598" cy="2089949"/>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5" name="Slide Number Placeholder 4">
            <a:extLst>
              <a:ext uri="{FF2B5EF4-FFF2-40B4-BE49-F238E27FC236}">
                <a16:creationId xmlns:a16="http://schemas.microsoft.com/office/drawing/2014/main" id="{62B13498-2741-5345-BF63-C248AB7B8E37}"/>
              </a:ext>
            </a:extLst>
          </p:cNvPr>
          <p:cNvSpPr>
            <a:spLocks noGrp="1"/>
          </p:cNvSpPr>
          <p:nvPr>
            <p:ph type="sldNum" sz="quarter" idx="12"/>
          </p:nvPr>
        </p:nvSpPr>
        <p:spPr/>
        <p:txBody>
          <a:bodyPr/>
          <a:lstStyle/>
          <a:p>
            <a:fld id="{14DFC975-2FD7-44A5-9E78-ECBA46156075}" type="slidenum">
              <a:rPr lang="en-US" smtClean="0"/>
              <a:t>70</a:t>
            </a:fld>
            <a:endParaRPr lang="en-US"/>
          </a:p>
        </p:txBody>
      </p:sp>
    </p:spTree>
    <p:extLst>
      <p:ext uri="{BB962C8B-B14F-4D97-AF65-F5344CB8AC3E}">
        <p14:creationId xmlns:p14="http://schemas.microsoft.com/office/powerpoint/2010/main" val="1616337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8EB1-9C76-414B-B9E7-80541AEDEA78}"/>
              </a:ext>
            </a:extLst>
          </p:cNvPr>
          <p:cNvSpPr>
            <a:spLocks noGrp="1"/>
          </p:cNvSpPr>
          <p:nvPr>
            <p:ph type="title"/>
          </p:nvPr>
        </p:nvSpPr>
        <p:spPr/>
        <p:txBody>
          <a:bodyPr/>
          <a:lstStyle/>
          <a:p>
            <a:r>
              <a:rPr lang="en-US" dirty="0"/>
              <a:t>Assignment #1 - Reserve Design</a:t>
            </a:r>
          </a:p>
        </p:txBody>
      </p:sp>
      <p:sp>
        <p:nvSpPr>
          <p:cNvPr id="3" name="Content Placeholder 2">
            <a:extLst>
              <a:ext uri="{FF2B5EF4-FFF2-40B4-BE49-F238E27FC236}">
                <a16:creationId xmlns:a16="http://schemas.microsoft.com/office/drawing/2014/main" id="{1802172F-42F0-1B48-9153-FF759EA8429E}"/>
              </a:ext>
            </a:extLst>
          </p:cNvPr>
          <p:cNvSpPr>
            <a:spLocks noGrp="1"/>
          </p:cNvSpPr>
          <p:nvPr>
            <p:ph idx="1"/>
          </p:nvPr>
        </p:nvSpPr>
        <p:spPr/>
        <p:txBody>
          <a:bodyPr/>
          <a:lstStyle/>
          <a:p>
            <a:r>
              <a:rPr lang="en-US" dirty="0"/>
              <a:t>TA-led tutorial </a:t>
            </a:r>
            <a:r>
              <a:rPr lang="en-US" b="1" dirty="0"/>
              <a:t>this Thursday</a:t>
            </a:r>
            <a:r>
              <a:rPr lang="en-US" dirty="0"/>
              <a:t> on PVA in Excel (6pm EST on Zoom)</a:t>
            </a:r>
          </a:p>
          <a:p>
            <a:endParaRPr lang="en-US" dirty="0"/>
          </a:p>
          <a:p>
            <a:r>
              <a:rPr lang="en-US" dirty="0"/>
              <a:t>Assignment materials on Brightspace</a:t>
            </a:r>
          </a:p>
          <a:p>
            <a:endParaRPr lang="en-US" dirty="0"/>
          </a:p>
          <a:p>
            <a:r>
              <a:rPr lang="en-US" dirty="0"/>
              <a:t>Soft Deadline June 15</a:t>
            </a:r>
            <a:r>
              <a:rPr lang="en-US" baseline="30000" dirty="0"/>
              <a:t>th</a:t>
            </a:r>
            <a:r>
              <a:rPr lang="en-US" dirty="0"/>
              <a:t> (firm deadline for all 3 assignments August 15</a:t>
            </a:r>
            <a:r>
              <a:rPr lang="en-US" baseline="30000" dirty="0"/>
              <a:t>th</a:t>
            </a:r>
            <a:r>
              <a:rPr lang="en-US" dirty="0"/>
              <a:t>)</a:t>
            </a:r>
          </a:p>
          <a:p>
            <a:endParaRPr lang="en-US" dirty="0"/>
          </a:p>
        </p:txBody>
      </p:sp>
      <p:sp>
        <p:nvSpPr>
          <p:cNvPr id="4" name="Slide Number Placeholder 3">
            <a:extLst>
              <a:ext uri="{FF2B5EF4-FFF2-40B4-BE49-F238E27FC236}">
                <a16:creationId xmlns:a16="http://schemas.microsoft.com/office/drawing/2014/main" id="{31BABCC5-8A22-774B-A2E8-EC3BCDADBF98}"/>
              </a:ext>
            </a:extLst>
          </p:cNvPr>
          <p:cNvSpPr>
            <a:spLocks noGrp="1"/>
          </p:cNvSpPr>
          <p:nvPr>
            <p:ph type="sldNum" sz="quarter" idx="12"/>
          </p:nvPr>
        </p:nvSpPr>
        <p:spPr/>
        <p:txBody>
          <a:bodyPr/>
          <a:lstStyle/>
          <a:p>
            <a:fld id="{14DFC975-2FD7-44A5-9E78-ECBA46156075}" type="slidenum">
              <a:rPr lang="en-US" smtClean="0"/>
              <a:t>71</a:t>
            </a:fld>
            <a:endParaRPr lang="en-US"/>
          </a:p>
        </p:txBody>
      </p:sp>
    </p:spTree>
    <p:extLst>
      <p:ext uri="{BB962C8B-B14F-4D97-AF65-F5344CB8AC3E}">
        <p14:creationId xmlns:p14="http://schemas.microsoft.com/office/powerpoint/2010/main" val="104753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547606-A58F-5648-8934-27E00FB7B74F}"/>
              </a:ext>
            </a:extLst>
          </p:cNvPr>
          <p:cNvSpPr>
            <a:spLocks noGrp="1"/>
          </p:cNvSpPr>
          <p:nvPr>
            <p:ph type="ctrTitle"/>
          </p:nvPr>
        </p:nvSpPr>
        <p:spPr/>
        <p:txBody>
          <a:bodyPr/>
          <a:lstStyle/>
          <a:p>
            <a:r>
              <a:rPr lang="en-US" dirty="0"/>
              <a:t>Next Week:</a:t>
            </a:r>
          </a:p>
        </p:txBody>
      </p:sp>
      <p:sp>
        <p:nvSpPr>
          <p:cNvPr id="6" name="Subtitle 5">
            <a:extLst>
              <a:ext uri="{FF2B5EF4-FFF2-40B4-BE49-F238E27FC236}">
                <a16:creationId xmlns:a16="http://schemas.microsoft.com/office/drawing/2014/main" id="{D8039FD4-EEC3-124E-BA0D-EF6BCE806D84}"/>
              </a:ext>
            </a:extLst>
          </p:cNvPr>
          <p:cNvSpPr>
            <a:spLocks noGrp="1"/>
          </p:cNvSpPr>
          <p:nvPr>
            <p:ph type="subTitle" idx="1"/>
          </p:nvPr>
        </p:nvSpPr>
        <p:spPr/>
        <p:txBody>
          <a:bodyPr>
            <a:normAutofit/>
          </a:bodyPr>
          <a:lstStyle/>
          <a:p>
            <a:r>
              <a:rPr lang="en-US" sz="3200" dirty="0"/>
              <a:t>Digging deeper into Stage Structured Models, Sensitivity, and Elasticity</a:t>
            </a:r>
          </a:p>
        </p:txBody>
      </p:sp>
      <p:sp>
        <p:nvSpPr>
          <p:cNvPr id="4" name="Slide Number Placeholder 3">
            <a:extLst>
              <a:ext uri="{FF2B5EF4-FFF2-40B4-BE49-F238E27FC236}">
                <a16:creationId xmlns:a16="http://schemas.microsoft.com/office/drawing/2014/main" id="{304B6B6E-C89C-EE4D-B6BF-0FF49C4E394E}"/>
              </a:ext>
            </a:extLst>
          </p:cNvPr>
          <p:cNvSpPr>
            <a:spLocks noGrp="1"/>
          </p:cNvSpPr>
          <p:nvPr>
            <p:ph type="sldNum" sz="quarter" idx="12"/>
          </p:nvPr>
        </p:nvSpPr>
        <p:spPr/>
        <p:txBody>
          <a:bodyPr/>
          <a:lstStyle/>
          <a:p>
            <a:fld id="{14DFC975-2FD7-44A5-9E78-ECBA46156075}" type="slidenum">
              <a:rPr lang="en-US" smtClean="0"/>
              <a:t>72</a:t>
            </a:fld>
            <a:endParaRPr lang="en-US"/>
          </a:p>
        </p:txBody>
      </p:sp>
    </p:spTree>
    <p:extLst>
      <p:ext uri="{BB962C8B-B14F-4D97-AF65-F5344CB8AC3E}">
        <p14:creationId xmlns:p14="http://schemas.microsoft.com/office/powerpoint/2010/main" val="3176295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DC4BC-52D5-E545-9EBC-6B8310ECFA94}"/>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725EA018-0534-4B48-9A87-B53797C08786}"/>
              </a:ext>
            </a:extLst>
          </p:cNvPr>
          <p:cNvSpPr>
            <a:spLocks noGrp="1"/>
          </p:cNvSpPr>
          <p:nvPr>
            <p:ph type="subTitle" idx="1"/>
          </p:nvPr>
        </p:nvSpPr>
        <p:spPr/>
        <p:txBody>
          <a:bodyPr/>
          <a:lstStyle/>
          <a:p>
            <a:endParaRPr lang="en-US" dirty="0"/>
          </a:p>
          <a:p>
            <a:r>
              <a:rPr lang="en-US" dirty="0">
                <a:hlinkClick r:id="rId3"/>
              </a:rPr>
              <a:t>Emma.Hudgins@Carleton.ca</a:t>
            </a:r>
            <a:endParaRPr lang="en-US" dirty="0"/>
          </a:p>
          <a:p>
            <a:r>
              <a:rPr lang="en-US" dirty="0"/>
              <a:t>Office hours by appointment (Zoom or live in Nesbit 338)</a:t>
            </a:r>
          </a:p>
        </p:txBody>
      </p:sp>
      <p:sp>
        <p:nvSpPr>
          <p:cNvPr id="4" name="Slide Number Placeholder 3">
            <a:extLst>
              <a:ext uri="{FF2B5EF4-FFF2-40B4-BE49-F238E27FC236}">
                <a16:creationId xmlns:a16="http://schemas.microsoft.com/office/drawing/2014/main" id="{71F63BF3-42EB-5D49-8E04-5EFDE170A8A1}"/>
              </a:ext>
            </a:extLst>
          </p:cNvPr>
          <p:cNvSpPr>
            <a:spLocks noGrp="1"/>
          </p:cNvSpPr>
          <p:nvPr>
            <p:ph type="sldNum" sz="quarter" idx="12"/>
          </p:nvPr>
        </p:nvSpPr>
        <p:spPr/>
        <p:txBody>
          <a:bodyPr/>
          <a:lstStyle/>
          <a:p>
            <a:fld id="{14DFC975-2FD7-44A5-9E78-ECBA46156075}" type="slidenum">
              <a:rPr lang="en-US" smtClean="0"/>
              <a:t>73</a:t>
            </a:fld>
            <a:endParaRPr lang="en-US"/>
          </a:p>
        </p:txBody>
      </p:sp>
    </p:spTree>
    <p:extLst>
      <p:ext uri="{BB962C8B-B14F-4D97-AF65-F5344CB8AC3E}">
        <p14:creationId xmlns:p14="http://schemas.microsoft.com/office/powerpoint/2010/main" val="3527420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F793-93CE-424F-B530-C1544E605541}"/>
              </a:ext>
            </a:extLst>
          </p:cNvPr>
          <p:cNvSpPr>
            <a:spLocks noGrp="1"/>
          </p:cNvSpPr>
          <p:nvPr>
            <p:ph type="title"/>
          </p:nvPr>
        </p:nvSpPr>
        <p:spPr/>
        <p:txBody>
          <a:bodyPr/>
          <a:lstStyle/>
          <a:p>
            <a:r>
              <a:rPr lang="en-US" dirty="0"/>
              <a:t>PVA gone wrong - Atlantic Cod</a:t>
            </a:r>
          </a:p>
        </p:txBody>
      </p:sp>
      <p:sp>
        <p:nvSpPr>
          <p:cNvPr id="4" name="Slide Number Placeholder 3">
            <a:extLst>
              <a:ext uri="{FF2B5EF4-FFF2-40B4-BE49-F238E27FC236}">
                <a16:creationId xmlns:a16="http://schemas.microsoft.com/office/drawing/2014/main" id="{BE36EA2C-6FBB-7341-95D3-81A0B47936D4}"/>
              </a:ext>
            </a:extLst>
          </p:cNvPr>
          <p:cNvSpPr>
            <a:spLocks noGrp="1"/>
          </p:cNvSpPr>
          <p:nvPr>
            <p:ph type="sldNum" sz="quarter" idx="12"/>
          </p:nvPr>
        </p:nvSpPr>
        <p:spPr/>
        <p:txBody>
          <a:bodyPr/>
          <a:lstStyle/>
          <a:p>
            <a:fld id="{14DFC975-2FD7-44A5-9E78-ECBA46156075}" type="slidenum">
              <a:rPr lang="en-US" smtClean="0"/>
              <a:t>74</a:t>
            </a:fld>
            <a:endParaRPr lang="en-US"/>
          </a:p>
        </p:txBody>
      </p:sp>
      <p:pic>
        <p:nvPicPr>
          <p:cNvPr id="7172" name="Picture 4">
            <a:extLst>
              <a:ext uri="{FF2B5EF4-FFF2-40B4-BE49-F238E27FC236}">
                <a16:creationId xmlns:a16="http://schemas.microsoft.com/office/drawing/2014/main" id="{7F47FDB6-34C4-114B-A3BD-9DEFBA36D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06" y="1902197"/>
            <a:ext cx="7023100" cy="459067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tlantic Cod | NOAA Fisheries">
            <a:extLst>
              <a:ext uri="{FF2B5EF4-FFF2-40B4-BE49-F238E27FC236}">
                <a16:creationId xmlns:a16="http://schemas.microsoft.com/office/drawing/2014/main" id="{FD895879-057C-A84D-ABB8-EE7F87A92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6006" y="-28241"/>
            <a:ext cx="3492500" cy="2336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F4D3E3-2ECF-F14C-BD93-094B9DB2B789}"/>
              </a:ext>
            </a:extLst>
          </p:cNvPr>
          <p:cNvSpPr txBox="1"/>
          <p:nvPr/>
        </p:nvSpPr>
        <p:spPr>
          <a:xfrm rot="16200000" flipH="1">
            <a:off x="-1619117" y="3573300"/>
            <a:ext cx="4165334" cy="400110"/>
          </a:xfrm>
          <a:prstGeom prst="rect">
            <a:avLst/>
          </a:prstGeom>
          <a:noFill/>
        </p:spPr>
        <p:txBody>
          <a:bodyPr wrap="square" rtlCol="0">
            <a:spAutoFit/>
          </a:bodyPr>
          <a:lstStyle/>
          <a:p>
            <a:r>
              <a:rPr lang="en-US" sz="2000" dirty="0"/>
              <a:t>Catch  (Millions of </a:t>
            </a:r>
            <a:r>
              <a:rPr lang="en-US" sz="2000" dirty="0" err="1"/>
              <a:t>Tonnes</a:t>
            </a:r>
            <a:r>
              <a:rPr lang="en-US" sz="2000" dirty="0"/>
              <a:t>)</a:t>
            </a:r>
          </a:p>
        </p:txBody>
      </p:sp>
      <p:sp>
        <p:nvSpPr>
          <p:cNvPr id="10" name="TextBox 9">
            <a:extLst>
              <a:ext uri="{FF2B5EF4-FFF2-40B4-BE49-F238E27FC236}">
                <a16:creationId xmlns:a16="http://schemas.microsoft.com/office/drawing/2014/main" id="{333440DF-F487-7B43-9991-C866C2DB30FA}"/>
              </a:ext>
            </a:extLst>
          </p:cNvPr>
          <p:cNvSpPr txBox="1"/>
          <p:nvPr/>
        </p:nvSpPr>
        <p:spPr>
          <a:xfrm>
            <a:off x="8206069" y="2472762"/>
            <a:ext cx="3952374" cy="3785652"/>
          </a:xfrm>
          <a:prstGeom prst="rect">
            <a:avLst/>
          </a:prstGeom>
          <a:noFill/>
        </p:spPr>
        <p:txBody>
          <a:bodyPr wrap="square">
            <a:spAutoFit/>
          </a:bodyPr>
          <a:lstStyle/>
          <a:p>
            <a:r>
              <a:rPr lang="en-CA" sz="2400" b="0" i="0" u="none" strike="noStrike" dirty="0">
                <a:solidFill>
                  <a:srgbClr val="000000"/>
                </a:solidFill>
                <a:effectLst/>
              </a:rPr>
              <a:t>“VPA-based abundances consistently depict </a:t>
            </a:r>
            <a:r>
              <a:rPr lang="en-CA" sz="2400" b="1" i="0" u="none" strike="noStrike" dirty="0">
                <a:solidFill>
                  <a:srgbClr val="000000"/>
                </a:solidFill>
                <a:effectLst/>
              </a:rPr>
              <a:t>lower recruitment levels</a:t>
            </a:r>
            <a:r>
              <a:rPr lang="en-CA" sz="2400" b="0" i="0" u="none" strike="noStrike" dirty="0">
                <a:solidFill>
                  <a:srgbClr val="000000"/>
                </a:solidFill>
                <a:effectLst/>
              </a:rPr>
              <a:t> than do survey-based estimates in recent years. More important is the observation that from the early 1980s the </a:t>
            </a:r>
            <a:r>
              <a:rPr lang="en-CA" sz="2400" b="1" i="0" u="none" strike="noStrike" dirty="0">
                <a:solidFill>
                  <a:srgbClr val="000000"/>
                </a:solidFill>
                <a:effectLst/>
              </a:rPr>
              <a:t>VPA-based trend shows a decline </a:t>
            </a:r>
            <a:r>
              <a:rPr lang="en-CA" sz="2400" b="0" i="0" u="none" strike="noStrike" dirty="0">
                <a:solidFill>
                  <a:srgbClr val="000000"/>
                </a:solidFill>
                <a:effectLst/>
              </a:rPr>
              <a:t>where none is apparent in the survey-based trend. ”</a:t>
            </a:r>
            <a:endParaRPr lang="en-US" sz="2400" dirty="0"/>
          </a:p>
        </p:txBody>
      </p:sp>
      <p:sp>
        <p:nvSpPr>
          <p:cNvPr id="7" name="TextBox 6">
            <a:extLst>
              <a:ext uri="{FF2B5EF4-FFF2-40B4-BE49-F238E27FC236}">
                <a16:creationId xmlns:a16="http://schemas.microsoft.com/office/drawing/2014/main" id="{A87CF174-44BC-844E-9E38-F75F47B8C7D7}"/>
              </a:ext>
            </a:extLst>
          </p:cNvPr>
          <p:cNvSpPr txBox="1"/>
          <p:nvPr/>
        </p:nvSpPr>
        <p:spPr>
          <a:xfrm>
            <a:off x="8692751" y="6538912"/>
            <a:ext cx="3465692" cy="369332"/>
          </a:xfrm>
          <a:prstGeom prst="rect">
            <a:avLst/>
          </a:prstGeom>
          <a:noFill/>
        </p:spPr>
        <p:txBody>
          <a:bodyPr wrap="none" rtlCol="0">
            <a:spAutoFit/>
          </a:bodyPr>
          <a:lstStyle/>
          <a:p>
            <a:r>
              <a:rPr lang="en-US" dirty="0"/>
              <a:t>Myers et al. </a:t>
            </a:r>
            <a:r>
              <a:rPr lang="en-US" i="1" dirty="0"/>
              <a:t>Ecological Applications</a:t>
            </a:r>
            <a:endParaRPr lang="en-US" dirty="0"/>
          </a:p>
        </p:txBody>
      </p:sp>
    </p:spTree>
    <p:extLst>
      <p:ext uri="{BB962C8B-B14F-4D97-AF65-F5344CB8AC3E}">
        <p14:creationId xmlns:p14="http://schemas.microsoft.com/office/powerpoint/2010/main" val="24339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A7D9-EAE2-AD4A-891C-5AACB4B01C31}"/>
              </a:ext>
            </a:extLst>
          </p:cNvPr>
          <p:cNvSpPr>
            <a:spLocks noGrp="1"/>
          </p:cNvSpPr>
          <p:nvPr>
            <p:ph type="title"/>
          </p:nvPr>
        </p:nvSpPr>
        <p:spPr>
          <a:xfrm>
            <a:off x="1117600" y="455362"/>
            <a:ext cx="9486690" cy="1550419"/>
          </a:xfrm>
        </p:spPr>
        <p:txBody>
          <a:bodyPr/>
          <a:lstStyle/>
          <a:p>
            <a:r>
              <a:rPr lang="en-US" dirty="0"/>
              <a:t>PVA process</a:t>
            </a:r>
          </a:p>
        </p:txBody>
      </p:sp>
      <p:graphicFrame>
        <p:nvGraphicFramePr>
          <p:cNvPr id="16" name="Content Placeholder 2">
            <a:extLst>
              <a:ext uri="{FF2B5EF4-FFF2-40B4-BE49-F238E27FC236}">
                <a16:creationId xmlns:a16="http://schemas.microsoft.com/office/drawing/2014/main" id="{27F742A8-E502-C7A3-9691-FF2926A9BAA4}"/>
              </a:ext>
            </a:extLst>
          </p:cNvPr>
          <p:cNvGraphicFramePr>
            <a:graphicFrameLocks noGrp="1"/>
          </p:cNvGraphicFramePr>
          <p:nvPr>
            <p:ph idx="1"/>
            <p:extLst>
              <p:ext uri="{D42A27DB-BD31-4B8C-83A1-F6EECF244321}">
                <p14:modId xmlns:p14="http://schemas.microsoft.com/office/powerpoint/2010/main" val="458394657"/>
              </p:ext>
            </p:extLst>
          </p:nvPr>
        </p:nvGraphicFramePr>
        <p:xfrm>
          <a:off x="1331708" y="1775407"/>
          <a:ext cx="9528584" cy="3898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traight Connector 4">
            <a:extLst>
              <a:ext uri="{FF2B5EF4-FFF2-40B4-BE49-F238E27FC236}">
                <a16:creationId xmlns:a16="http://schemas.microsoft.com/office/drawing/2014/main" id="{53B62083-8C60-5C4F-A1F9-63AE43BEA93A}"/>
              </a:ext>
            </a:extLst>
          </p:cNvPr>
          <p:cNvSpPr txBox="1"/>
          <p:nvPr/>
        </p:nvSpPr>
        <p:spPr>
          <a:xfrm>
            <a:off x="6175503" y="6164951"/>
            <a:ext cx="336239" cy="62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tx1"/>
              </a:solidFill>
            </a:endParaRPr>
          </a:p>
        </p:txBody>
      </p:sp>
      <p:sp>
        <p:nvSpPr>
          <p:cNvPr id="26" name="Curved Left Arrow 25">
            <a:extLst>
              <a:ext uri="{FF2B5EF4-FFF2-40B4-BE49-F238E27FC236}">
                <a16:creationId xmlns:a16="http://schemas.microsoft.com/office/drawing/2014/main" id="{8917C740-7233-A142-97E9-4B2AD8CEF47D}"/>
              </a:ext>
            </a:extLst>
          </p:cNvPr>
          <p:cNvSpPr/>
          <p:nvPr/>
        </p:nvSpPr>
        <p:spPr>
          <a:xfrm rot="5400000">
            <a:off x="6019629" y="2701318"/>
            <a:ext cx="728582" cy="6674058"/>
          </a:xfrm>
          <a:prstGeom prst="curvedLef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F87B7AC7-73D9-9246-BEF6-914693A0B13E}"/>
              </a:ext>
            </a:extLst>
          </p:cNvPr>
          <p:cNvSpPr>
            <a:spLocks noGrp="1"/>
          </p:cNvSpPr>
          <p:nvPr>
            <p:ph type="sldNum" sz="quarter" idx="12"/>
          </p:nvPr>
        </p:nvSpPr>
        <p:spPr/>
        <p:txBody>
          <a:bodyPr/>
          <a:lstStyle/>
          <a:p>
            <a:fld id="{14DFC975-2FD7-44A5-9E78-ECBA46156075}" type="slidenum">
              <a:rPr lang="en-US" smtClean="0"/>
              <a:t>8</a:t>
            </a:fld>
            <a:endParaRPr lang="en-US"/>
          </a:p>
        </p:txBody>
      </p:sp>
    </p:spTree>
    <p:extLst>
      <p:ext uri="{BB962C8B-B14F-4D97-AF65-F5344CB8AC3E}">
        <p14:creationId xmlns:p14="http://schemas.microsoft.com/office/powerpoint/2010/main" val="89113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9311-56A5-8546-B0A1-2AB813A33780}"/>
              </a:ext>
            </a:extLst>
          </p:cNvPr>
          <p:cNvSpPr>
            <a:spLocks noGrp="1"/>
          </p:cNvSpPr>
          <p:nvPr>
            <p:ph type="title"/>
          </p:nvPr>
        </p:nvSpPr>
        <p:spPr>
          <a:xfrm>
            <a:off x="648929" y="629266"/>
            <a:ext cx="6586491" cy="1676603"/>
          </a:xfrm>
        </p:spPr>
        <p:txBody>
          <a:bodyPr>
            <a:normAutofit/>
          </a:bodyPr>
          <a:lstStyle/>
          <a:p>
            <a:r>
              <a:rPr lang="en-CA" sz="3800" dirty="0"/>
              <a:t>Northern Spotted Owl (</a:t>
            </a:r>
            <a:r>
              <a:rPr lang="en-CA" sz="3800" i="1" dirty="0" err="1"/>
              <a:t>Strix</a:t>
            </a:r>
            <a:r>
              <a:rPr lang="en-CA" sz="3800" i="1" dirty="0"/>
              <a:t> occidentalis</a:t>
            </a:r>
            <a:r>
              <a:rPr lang="en-CA" sz="3800" dirty="0"/>
              <a:t>)</a:t>
            </a:r>
            <a:br>
              <a:rPr lang="en-CA" sz="3800" dirty="0"/>
            </a:br>
            <a:endParaRPr lang="en-US" sz="3800" dirty="0"/>
          </a:p>
        </p:txBody>
      </p:sp>
      <p:sp>
        <p:nvSpPr>
          <p:cNvPr id="3" name="Content Placeholder 2">
            <a:extLst>
              <a:ext uri="{FF2B5EF4-FFF2-40B4-BE49-F238E27FC236}">
                <a16:creationId xmlns:a16="http://schemas.microsoft.com/office/drawing/2014/main" id="{95860D64-E83E-A34F-A64D-5B3BAABC8B64}"/>
              </a:ext>
            </a:extLst>
          </p:cNvPr>
          <p:cNvSpPr>
            <a:spLocks noGrp="1"/>
          </p:cNvSpPr>
          <p:nvPr>
            <p:ph idx="1"/>
          </p:nvPr>
        </p:nvSpPr>
        <p:spPr>
          <a:xfrm>
            <a:off x="648930" y="2438400"/>
            <a:ext cx="6586489" cy="3785419"/>
          </a:xfrm>
        </p:spPr>
        <p:txBody>
          <a:bodyPr>
            <a:normAutofit/>
          </a:bodyPr>
          <a:lstStyle/>
          <a:p>
            <a:r>
              <a:rPr lang="en-CA" sz="2400" dirty="0"/>
              <a:t>Threatened by habitat destruction from logging</a:t>
            </a:r>
          </a:p>
          <a:p>
            <a:r>
              <a:rPr lang="en-CA" sz="2400" dirty="0"/>
              <a:t>Two independent statistical PVAs predicted serious declines in Spotted Owl populations over the next 100 years if logging continued unchecked</a:t>
            </a:r>
          </a:p>
          <a:p>
            <a:r>
              <a:rPr lang="en-CA" sz="2400" dirty="0"/>
              <a:t>altered logging legislation (1990s) and conservation practice</a:t>
            </a:r>
          </a:p>
          <a:p>
            <a:endParaRPr lang="en-CA" sz="2400" dirty="0"/>
          </a:p>
          <a:p>
            <a:r>
              <a:rPr lang="en-CA" sz="2400" dirty="0"/>
              <a:t>Continues to decline today</a:t>
            </a:r>
          </a:p>
        </p:txBody>
      </p:sp>
      <p:pic>
        <p:nvPicPr>
          <p:cNvPr id="5" name="Picture 4" descr="A brown and white owl&#10;&#10;Description automatically generated with low confidence">
            <a:extLst>
              <a:ext uri="{FF2B5EF4-FFF2-40B4-BE49-F238E27FC236}">
                <a16:creationId xmlns:a16="http://schemas.microsoft.com/office/drawing/2014/main" id="{BF8914C6-872C-C54B-AC6E-E42484DAE641}"/>
              </a:ext>
            </a:extLst>
          </p:cNvPr>
          <p:cNvPicPr>
            <a:picLocks noChangeAspect="1"/>
          </p:cNvPicPr>
          <p:nvPr/>
        </p:nvPicPr>
        <p:blipFill rotWithShape="1">
          <a:blip r:embed="rId3"/>
          <a:srcRect t="1006" b="5819"/>
          <a:stretch/>
        </p:blipFill>
        <p:spPr>
          <a:xfrm>
            <a:off x="7556409" y="640082"/>
            <a:ext cx="3995928" cy="5577837"/>
          </a:xfrm>
          <a:prstGeom prst="rect">
            <a:avLst/>
          </a:prstGeom>
          <a:effectLst/>
        </p:spPr>
      </p:pic>
      <p:sp>
        <p:nvSpPr>
          <p:cNvPr id="4" name="TextBox 3">
            <a:extLst>
              <a:ext uri="{FF2B5EF4-FFF2-40B4-BE49-F238E27FC236}">
                <a16:creationId xmlns:a16="http://schemas.microsoft.com/office/drawing/2014/main" id="{44055E2A-BE77-354E-A960-9A8871B075A7}"/>
              </a:ext>
            </a:extLst>
          </p:cNvPr>
          <p:cNvSpPr txBox="1"/>
          <p:nvPr/>
        </p:nvSpPr>
        <p:spPr>
          <a:xfrm>
            <a:off x="4931131" y="6488668"/>
            <a:ext cx="7060202" cy="369332"/>
          </a:xfrm>
          <a:prstGeom prst="rect">
            <a:avLst/>
          </a:prstGeom>
          <a:noFill/>
        </p:spPr>
        <p:txBody>
          <a:bodyPr wrap="none" rtlCol="0">
            <a:spAutoFit/>
          </a:bodyPr>
          <a:lstStyle/>
          <a:p>
            <a:r>
              <a:rPr lang="en-US" i="1" dirty="0" err="1"/>
              <a:t>Lande</a:t>
            </a:r>
            <a:r>
              <a:rPr lang="en-US" i="1" dirty="0"/>
              <a:t> et al. 1988 </a:t>
            </a:r>
            <a:r>
              <a:rPr lang="en-US" i="1" dirty="0" err="1"/>
              <a:t>Oecologia</a:t>
            </a:r>
            <a:r>
              <a:rPr lang="en-US" i="1" dirty="0"/>
              <a:t>.; </a:t>
            </a:r>
            <a:r>
              <a:rPr lang="en-US" dirty="0" err="1"/>
              <a:t>Lamberson</a:t>
            </a:r>
            <a:r>
              <a:rPr lang="en-US" dirty="0"/>
              <a:t> et al. 1992 </a:t>
            </a:r>
            <a:r>
              <a:rPr lang="en-US" i="1" dirty="0"/>
              <a:t>Conservation Biology</a:t>
            </a:r>
          </a:p>
        </p:txBody>
      </p:sp>
      <p:sp>
        <p:nvSpPr>
          <p:cNvPr id="6" name="Slide Number Placeholder 5">
            <a:extLst>
              <a:ext uri="{FF2B5EF4-FFF2-40B4-BE49-F238E27FC236}">
                <a16:creationId xmlns:a16="http://schemas.microsoft.com/office/drawing/2014/main" id="{BA189ADE-60D0-1B41-B0F4-F274858C5EA6}"/>
              </a:ext>
            </a:extLst>
          </p:cNvPr>
          <p:cNvSpPr>
            <a:spLocks noGrp="1"/>
          </p:cNvSpPr>
          <p:nvPr>
            <p:ph type="sldNum" sz="quarter" idx="12"/>
          </p:nvPr>
        </p:nvSpPr>
        <p:spPr/>
        <p:txBody>
          <a:bodyPr/>
          <a:lstStyle/>
          <a:p>
            <a:fld id="{14DFC975-2FD7-44A5-9E78-ECBA46156075}" type="slidenum">
              <a:rPr lang="en-US" smtClean="0"/>
              <a:t>9</a:t>
            </a:fld>
            <a:endParaRPr lang="en-US"/>
          </a:p>
        </p:txBody>
      </p:sp>
    </p:spTree>
    <p:extLst>
      <p:ext uri="{BB962C8B-B14F-4D97-AF65-F5344CB8AC3E}">
        <p14:creationId xmlns:p14="http://schemas.microsoft.com/office/powerpoint/2010/main" val="20244403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18738</TotalTime>
  <Words>3304</Words>
  <Application>Microsoft Macintosh PowerPoint</Application>
  <PresentationFormat>Widescreen</PresentationFormat>
  <Paragraphs>600</Paragraphs>
  <Slides>74</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Cambria Math</vt:lpstr>
      <vt:lpstr>Helvetica</vt:lpstr>
      <vt:lpstr>Office Theme</vt:lpstr>
      <vt:lpstr>Population Viability Analysis</vt:lpstr>
      <vt:lpstr>Where are we?</vt:lpstr>
      <vt:lpstr>Why forecast the fate of populations?</vt:lpstr>
      <vt:lpstr>Lecture Goals</vt:lpstr>
      <vt:lpstr>Why populations?</vt:lpstr>
      <vt:lpstr>1. Population Viability Analysis</vt:lpstr>
      <vt:lpstr>1. Population Viability Analysis</vt:lpstr>
      <vt:lpstr>PVA process</vt:lpstr>
      <vt:lpstr>Northern Spotted Owl (Strix occidentalis) </vt:lpstr>
      <vt:lpstr>Basic types of PVA</vt:lpstr>
      <vt:lpstr>2. Count-based PVA modelling whole-population growth rate </vt:lpstr>
      <vt:lpstr>Density-independent population growth</vt:lpstr>
      <vt:lpstr>Typical Count-based PVA  </vt:lpstr>
      <vt:lpstr>How to acquire data for a count-based PVA?</vt:lpstr>
      <vt:lpstr>Bald Eagle recovery</vt:lpstr>
      <vt:lpstr>Major sources of stochasticity (random variation)</vt:lpstr>
      <vt:lpstr>Demographic stochasticity</vt:lpstr>
      <vt:lpstr>PowerPoint Presentation</vt:lpstr>
      <vt:lpstr>Effects of Stochasticity</vt:lpstr>
      <vt:lpstr>What effects do population size and variability have on viability?</vt:lpstr>
      <vt:lpstr>PowerPoint Presentation</vt:lpstr>
      <vt:lpstr>Increase Population size</vt:lpstr>
      <vt:lpstr>PowerPoint Presentation</vt:lpstr>
      <vt:lpstr>Increase variability</vt:lpstr>
      <vt:lpstr>Population quasi-extinction</vt:lpstr>
      <vt:lpstr>PowerPoint Presentation</vt:lpstr>
      <vt:lpstr>Minimum viable population (MVP)</vt:lpstr>
      <vt:lpstr>When eradication is the goal</vt:lpstr>
      <vt:lpstr>3. Demographic PVA structured population models</vt:lpstr>
      <vt:lpstr>Age-structured populations</vt:lpstr>
      <vt:lpstr>Age-Structured Population Model </vt:lpstr>
      <vt:lpstr>Age-Structured Population Model </vt:lpstr>
      <vt:lpstr>Age-Structured Population Model </vt:lpstr>
      <vt:lpstr>Why only examine females? </vt:lpstr>
      <vt:lpstr>Mathematical representation</vt:lpstr>
      <vt:lpstr>Mathematical representation</vt:lpstr>
      <vt:lpstr>Mathematical representation</vt:lpstr>
      <vt:lpstr>Mathematical representation</vt:lpstr>
      <vt:lpstr>Mathematical representation</vt:lpstr>
      <vt:lpstr>Leslie Matrix (Leslie, 1945)</vt:lpstr>
      <vt:lpstr>Matrix syntax refresher</vt:lpstr>
      <vt:lpstr>Matrix multiplication refresher</vt:lpstr>
      <vt:lpstr>Matrix multiplication refresher</vt:lpstr>
      <vt:lpstr>Matrix multiplication refresher</vt:lpstr>
      <vt:lpstr>Matrix multiplication refresher</vt:lpstr>
      <vt:lpstr>Matrix multiplication refresher</vt:lpstr>
      <vt:lpstr>Leslie Matrix</vt:lpstr>
      <vt:lpstr>Leslie Matrix</vt:lpstr>
      <vt:lpstr>Leslie Matrix</vt:lpstr>
      <vt:lpstr>Leslie Matrix</vt:lpstr>
      <vt:lpstr>Leslie Matrix</vt:lpstr>
      <vt:lpstr>Leslie Matrix</vt:lpstr>
      <vt:lpstr>Leslie Matrix</vt:lpstr>
      <vt:lpstr>Leslie Matrix</vt:lpstr>
      <vt:lpstr>Leslie Matrix</vt:lpstr>
      <vt:lpstr>PowerPoint Presentation</vt:lpstr>
      <vt:lpstr>PowerPoint Presentation</vt:lpstr>
      <vt:lpstr>Interactive Leslie Matrix</vt:lpstr>
      <vt:lpstr>Stage structure</vt:lpstr>
      <vt:lpstr>Sensitivity analysis</vt:lpstr>
      <vt:lpstr>Sensitivity analysis</vt:lpstr>
      <vt:lpstr>Data needed for demographic PVA</vt:lpstr>
      <vt:lpstr>4. PVA Extensions and limitations</vt:lpstr>
      <vt:lpstr>PVA limitations</vt:lpstr>
      <vt:lpstr>PVA Extensions</vt:lpstr>
      <vt:lpstr>Beyond PVA</vt:lpstr>
      <vt:lpstr>Take Home Messages </vt:lpstr>
      <vt:lpstr>5. Assignment #1</vt:lpstr>
      <vt:lpstr>Assignment #1 - Reserve Design</vt:lpstr>
      <vt:lpstr>Assignment #1 - Reserve Design</vt:lpstr>
      <vt:lpstr>Assignment #1 - Reserve Design</vt:lpstr>
      <vt:lpstr>Next Week:</vt:lpstr>
      <vt:lpstr>Questions?</vt:lpstr>
      <vt:lpstr>PVA gone wrong - Atlantic Cod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 Viability Analysis</dc:title>
  <dc:creator>Emma Hudgins</dc:creator>
  <cp:lastModifiedBy>Emma Hudgins</cp:lastModifiedBy>
  <cp:revision>57</cp:revision>
  <dcterms:created xsi:type="dcterms:W3CDTF">2022-05-07T19:53:57Z</dcterms:created>
  <dcterms:modified xsi:type="dcterms:W3CDTF">2022-05-25T15:30:54Z</dcterms:modified>
</cp:coreProperties>
</file>